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8" r:id="rId1"/>
  </p:sldMasterIdLst>
  <p:notesMasterIdLst>
    <p:notesMasterId r:id="rId14"/>
  </p:notesMasterIdLst>
  <p:handoutMasterIdLst>
    <p:handoutMasterId r:id="rId15"/>
  </p:handoutMasterIdLst>
  <p:sldIdLst>
    <p:sldId id="516" r:id="rId2"/>
    <p:sldId id="785" r:id="rId3"/>
    <p:sldId id="787" r:id="rId4"/>
    <p:sldId id="775" r:id="rId5"/>
    <p:sldId id="774" r:id="rId6"/>
    <p:sldId id="777" r:id="rId7"/>
    <p:sldId id="772" r:id="rId8"/>
    <p:sldId id="751" r:id="rId9"/>
    <p:sldId id="779" r:id="rId10"/>
    <p:sldId id="781" r:id="rId11"/>
    <p:sldId id="783" r:id="rId12"/>
    <p:sldId id="508" r:id="rId13"/>
  </p:sldIdLst>
  <p:sldSz cx="9144000" cy="6858000" type="screen4x3"/>
  <p:notesSz cx="6669088" cy="9775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FF"/>
    <a:srgbClr val="FF5050"/>
    <a:srgbClr val="008000"/>
    <a:srgbClr val="FFCC99"/>
    <a:srgbClr val="FFCC66"/>
    <a:srgbClr val="6699FF"/>
    <a:srgbClr val="339966"/>
    <a:srgbClr val="CC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2971" autoAdjust="0"/>
    <p:restoredTop sz="94660"/>
  </p:normalViewPr>
  <p:slideViewPr>
    <p:cSldViewPr>
      <p:cViewPr>
        <p:scale>
          <a:sx n="100" d="100"/>
          <a:sy n="100" d="100"/>
        </p:scale>
        <p:origin x="-1908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19C64B-1B59-44A8-8126-8EACE5EB9DD9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315FDA-9804-4445-A0B0-7822A865B41C}">
      <dgm:prSet phldrT="[Текст]"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E687D9-6718-4340-8AC2-B7B3F5A860FA}" type="parTrans" cxnId="{2EC8A831-6C57-4743-A887-BB4733FE2E3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985B92-B1F6-4E31-818E-530DF93CE584}" type="sibTrans" cxnId="{2EC8A831-6C57-4743-A887-BB4733FE2E3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627161-C104-422E-9A46-2726E3F7A9DF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E9E67D-B01B-4F59-8983-4667C97BDF98}" type="parTrans" cxnId="{5F35D6C7-FBCD-4F31-91B9-D3700A67B5F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387625-5CCF-4265-9047-C2ECD5CB6C87}" type="sibTrans" cxnId="{5F35D6C7-FBCD-4F31-91B9-D3700A67B5F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9F626D-3C03-4F51-8E03-A5A02F45D10B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72BC63-8827-45F9-A1F1-3E12D30526AC}" type="parTrans" cxnId="{415ED559-188C-40C4-B664-517C3A6E5D0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475E47-52B4-4830-A070-54EDE7A5E464}" type="sibTrans" cxnId="{415ED559-188C-40C4-B664-517C3A6E5D0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42F694-6B1D-42CB-AD56-2C2921E6250F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CC0F64-AA87-46FA-9CD7-AA0097FAACB8}" type="parTrans" cxnId="{8B81AF97-51B2-4E1C-81C3-9D1A68FD6EE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46CFF1-CEDF-44BC-963C-65C1F62AE8FC}" type="sibTrans" cxnId="{8B81AF97-51B2-4E1C-81C3-9D1A68FD6EE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4CAA6F-5508-4BB0-A259-DAA9E8546A3E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7B764D-3925-49E4-915C-6548BBC7A27C}" type="parTrans" cxnId="{9107686B-FE36-4912-B854-CF09C4672C6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F041EE-2E46-4F6C-88A8-19AFF2B757C6}" type="sibTrans" cxnId="{9107686B-FE36-4912-B854-CF09C4672C6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6627F1-3B95-412A-A376-923FD23DD200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250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8BEB28-E174-4C02-A551-48A6F95AEBB2}" type="parTrans" cxnId="{B90AC43D-3925-47CB-A2B8-940E073BAC0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CEC690-D8FE-4487-A952-788D9B5844FA}" type="sibTrans" cxnId="{B90AC43D-3925-47CB-A2B8-940E073BAC0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CEB422-7802-40B0-9BCB-4A6A96B39CBB}" type="pres">
      <dgm:prSet presAssocID="{2519C64B-1B59-44A8-8126-8EACE5EB9D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E1B343-E370-478A-8B2E-53F8BFD5F2DE}" type="pres">
      <dgm:prSet presAssocID="{CB315FDA-9804-4445-A0B0-7822A865B41C}" presName="Name5" presStyleLbl="vennNode1" presStyleIdx="0" presStyleCnt="6" custLinFactNeighborX="-256" custLinFactNeighborY="-3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C636F3-E104-4886-86ED-22D0D234A562}" type="pres">
      <dgm:prSet presAssocID="{8F985B92-B1F6-4E31-818E-530DF93CE584}" presName="space" presStyleCnt="0"/>
      <dgm:spPr/>
    </dgm:pt>
    <dgm:pt modelId="{83EF6570-D4BC-4151-97ED-0E8372A6A947}" type="pres">
      <dgm:prSet presAssocID="{B14CAA6F-5508-4BB0-A259-DAA9E8546A3E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5C3BFF-54B3-4223-9F91-1282C48B11EE}" type="pres">
      <dgm:prSet presAssocID="{09F041EE-2E46-4F6C-88A8-19AFF2B757C6}" presName="space" presStyleCnt="0"/>
      <dgm:spPr/>
    </dgm:pt>
    <dgm:pt modelId="{6A9D9EC9-E803-4B62-9492-34BD9EBDA17A}" type="pres">
      <dgm:prSet presAssocID="{2542F694-6B1D-42CB-AD56-2C2921E6250F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C89C0-9F12-44BF-B54D-0E71D28125F4}" type="pres">
      <dgm:prSet presAssocID="{4746CFF1-CEDF-44BC-963C-65C1F62AE8FC}" presName="space" presStyleCnt="0"/>
      <dgm:spPr/>
    </dgm:pt>
    <dgm:pt modelId="{5DDA3A13-A629-4FC2-8E0E-BEF4178192B1}" type="pres">
      <dgm:prSet presAssocID="{9A9F626D-3C03-4F51-8E03-A5A02F45D10B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58764-6EE7-4B54-9F1C-214C9DBCEBFA}" type="pres">
      <dgm:prSet presAssocID="{BF475E47-52B4-4830-A070-54EDE7A5E464}" presName="space" presStyleCnt="0"/>
      <dgm:spPr/>
    </dgm:pt>
    <dgm:pt modelId="{E5228D1C-70E5-4FDE-939F-94F1DD747898}" type="pres">
      <dgm:prSet presAssocID="{A2627161-C104-422E-9A46-2726E3F7A9DF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3D19BF-56B8-4B67-A42F-173EE377F4FD}" type="pres">
      <dgm:prSet presAssocID="{E8387625-5CCF-4265-9047-C2ECD5CB6C87}" presName="space" presStyleCnt="0"/>
      <dgm:spPr/>
    </dgm:pt>
    <dgm:pt modelId="{B02B5C93-AF3F-4610-AFA8-F1FC3C5FCCD9}" type="pres">
      <dgm:prSet presAssocID="{A26627F1-3B95-412A-A376-923FD23DD200}" presName="Name5" presStyleLbl="vennNode1" presStyleIdx="5" presStyleCnt="6" custScaleX="185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81AF97-51B2-4E1C-81C3-9D1A68FD6EED}" srcId="{2519C64B-1B59-44A8-8126-8EACE5EB9DD9}" destId="{2542F694-6B1D-42CB-AD56-2C2921E6250F}" srcOrd="2" destOrd="0" parTransId="{E8CC0F64-AA87-46FA-9CD7-AA0097FAACB8}" sibTransId="{4746CFF1-CEDF-44BC-963C-65C1F62AE8FC}"/>
    <dgm:cxn modelId="{FE83B2DA-D356-4C70-9577-D9B28EA5E8B0}" type="presOf" srcId="{A26627F1-3B95-412A-A376-923FD23DD200}" destId="{B02B5C93-AF3F-4610-AFA8-F1FC3C5FCCD9}" srcOrd="0" destOrd="0" presId="urn:microsoft.com/office/officeart/2005/8/layout/venn3"/>
    <dgm:cxn modelId="{9107686B-FE36-4912-B854-CF09C4672C61}" srcId="{2519C64B-1B59-44A8-8126-8EACE5EB9DD9}" destId="{B14CAA6F-5508-4BB0-A259-DAA9E8546A3E}" srcOrd="1" destOrd="0" parTransId="{397B764D-3925-49E4-915C-6548BBC7A27C}" sibTransId="{09F041EE-2E46-4F6C-88A8-19AFF2B757C6}"/>
    <dgm:cxn modelId="{9130CC54-6ACD-4C43-924C-4C7EA90E206F}" type="presOf" srcId="{2542F694-6B1D-42CB-AD56-2C2921E6250F}" destId="{6A9D9EC9-E803-4B62-9492-34BD9EBDA17A}" srcOrd="0" destOrd="0" presId="urn:microsoft.com/office/officeart/2005/8/layout/venn3"/>
    <dgm:cxn modelId="{B90AC43D-3925-47CB-A2B8-940E073BAC08}" srcId="{2519C64B-1B59-44A8-8126-8EACE5EB9DD9}" destId="{A26627F1-3B95-412A-A376-923FD23DD200}" srcOrd="5" destOrd="0" parTransId="{2A8BEB28-E174-4C02-A551-48A6F95AEBB2}" sibTransId="{7BCEC690-D8FE-4487-A952-788D9B5844FA}"/>
    <dgm:cxn modelId="{2EC8A831-6C57-4743-A887-BB4733FE2E34}" srcId="{2519C64B-1B59-44A8-8126-8EACE5EB9DD9}" destId="{CB315FDA-9804-4445-A0B0-7822A865B41C}" srcOrd="0" destOrd="0" parTransId="{75E687D9-6718-4340-8AC2-B7B3F5A860FA}" sibTransId="{8F985B92-B1F6-4E31-818E-530DF93CE584}"/>
    <dgm:cxn modelId="{7E9DE20E-030C-41AB-8A6C-74FFCFCF2D5D}" type="presOf" srcId="{B14CAA6F-5508-4BB0-A259-DAA9E8546A3E}" destId="{83EF6570-D4BC-4151-97ED-0E8372A6A947}" srcOrd="0" destOrd="0" presId="urn:microsoft.com/office/officeart/2005/8/layout/venn3"/>
    <dgm:cxn modelId="{95C354BF-26D4-4D89-822B-1CFE70CBF101}" type="presOf" srcId="{2519C64B-1B59-44A8-8126-8EACE5EB9DD9}" destId="{D0CEB422-7802-40B0-9BCB-4A6A96B39CBB}" srcOrd="0" destOrd="0" presId="urn:microsoft.com/office/officeart/2005/8/layout/venn3"/>
    <dgm:cxn modelId="{E3692028-C548-42AC-A5C7-831437F61B8E}" type="presOf" srcId="{A2627161-C104-422E-9A46-2726E3F7A9DF}" destId="{E5228D1C-70E5-4FDE-939F-94F1DD747898}" srcOrd="0" destOrd="0" presId="urn:microsoft.com/office/officeart/2005/8/layout/venn3"/>
    <dgm:cxn modelId="{07AE5787-95C5-444B-A629-4E1EDA53A710}" type="presOf" srcId="{CB315FDA-9804-4445-A0B0-7822A865B41C}" destId="{F4E1B343-E370-478A-8B2E-53F8BFD5F2DE}" srcOrd="0" destOrd="0" presId="urn:microsoft.com/office/officeart/2005/8/layout/venn3"/>
    <dgm:cxn modelId="{415ED559-188C-40C4-B664-517C3A6E5D07}" srcId="{2519C64B-1B59-44A8-8126-8EACE5EB9DD9}" destId="{9A9F626D-3C03-4F51-8E03-A5A02F45D10B}" srcOrd="3" destOrd="0" parTransId="{9872BC63-8827-45F9-A1F1-3E12D30526AC}" sibTransId="{BF475E47-52B4-4830-A070-54EDE7A5E464}"/>
    <dgm:cxn modelId="{5F35D6C7-FBCD-4F31-91B9-D3700A67B5F2}" srcId="{2519C64B-1B59-44A8-8126-8EACE5EB9DD9}" destId="{A2627161-C104-422E-9A46-2726E3F7A9DF}" srcOrd="4" destOrd="0" parTransId="{D0E9E67D-B01B-4F59-8983-4667C97BDF98}" sibTransId="{E8387625-5CCF-4265-9047-C2ECD5CB6C87}"/>
    <dgm:cxn modelId="{786613DD-BF91-4DAA-84BC-19B76B66BDAA}" type="presOf" srcId="{9A9F626D-3C03-4F51-8E03-A5A02F45D10B}" destId="{5DDA3A13-A629-4FC2-8E0E-BEF4178192B1}" srcOrd="0" destOrd="0" presId="urn:microsoft.com/office/officeart/2005/8/layout/venn3"/>
    <dgm:cxn modelId="{94C29337-538F-4A26-99FD-FB7AA4C2BA40}" type="presParOf" srcId="{D0CEB422-7802-40B0-9BCB-4A6A96B39CBB}" destId="{F4E1B343-E370-478A-8B2E-53F8BFD5F2DE}" srcOrd="0" destOrd="0" presId="urn:microsoft.com/office/officeart/2005/8/layout/venn3"/>
    <dgm:cxn modelId="{96B683A3-FE9F-42E4-BA16-55305D4DEF17}" type="presParOf" srcId="{D0CEB422-7802-40B0-9BCB-4A6A96B39CBB}" destId="{6BC636F3-E104-4886-86ED-22D0D234A562}" srcOrd="1" destOrd="0" presId="urn:microsoft.com/office/officeart/2005/8/layout/venn3"/>
    <dgm:cxn modelId="{AD38109C-ABE5-40CE-8E78-9A5C2E76CB69}" type="presParOf" srcId="{D0CEB422-7802-40B0-9BCB-4A6A96B39CBB}" destId="{83EF6570-D4BC-4151-97ED-0E8372A6A947}" srcOrd="2" destOrd="0" presId="urn:microsoft.com/office/officeart/2005/8/layout/venn3"/>
    <dgm:cxn modelId="{65D015D7-A069-42B6-8B49-AB831D7A2445}" type="presParOf" srcId="{D0CEB422-7802-40B0-9BCB-4A6A96B39CBB}" destId="{5B5C3BFF-54B3-4223-9F91-1282C48B11EE}" srcOrd="3" destOrd="0" presId="urn:microsoft.com/office/officeart/2005/8/layout/venn3"/>
    <dgm:cxn modelId="{F5B04286-6AE6-4F9E-9A65-F47E7B2E6D5B}" type="presParOf" srcId="{D0CEB422-7802-40B0-9BCB-4A6A96B39CBB}" destId="{6A9D9EC9-E803-4B62-9492-34BD9EBDA17A}" srcOrd="4" destOrd="0" presId="urn:microsoft.com/office/officeart/2005/8/layout/venn3"/>
    <dgm:cxn modelId="{783CF40B-9F46-4000-912D-5F0A39724D28}" type="presParOf" srcId="{D0CEB422-7802-40B0-9BCB-4A6A96B39CBB}" destId="{D02C89C0-9F12-44BF-B54D-0E71D28125F4}" srcOrd="5" destOrd="0" presId="urn:microsoft.com/office/officeart/2005/8/layout/venn3"/>
    <dgm:cxn modelId="{77AAAE10-B5C3-4847-91FE-5982821A4ED5}" type="presParOf" srcId="{D0CEB422-7802-40B0-9BCB-4A6A96B39CBB}" destId="{5DDA3A13-A629-4FC2-8E0E-BEF4178192B1}" srcOrd="6" destOrd="0" presId="urn:microsoft.com/office/officeart/2005/8/layout/venn3"/>
    <dgm:cxn modelId="{E66FEE1B-F841-4B55-B967-13885E4E79FC}" type="presParOf" srcId="{D0CEB422-7802-40B0-9BCB-4A6A96B39CBB}" destId="{72758764-6EE7-4B54-9F1C-214C9DBCEBFA}" srcOrd="7" destOrd="0" presId="urn:microsoft.com/office/officeart/2005/8/layout/venn3"/>
    <dgm:cxn modelId="{C0044EED-CA36-4A75-A054-A9BC4876CA3F}" type="presParOf" srcId="{D0CEB422-7802-40B0-9BCB-4A6A96B39CBB}" destId="{E5228D1C-70E5-4FDE-939F-94F1DD747898}" srcOrd="8" destOrd="0" presId="urn:microsoft.com/office/officeart/2005/8/layout/venn3"/>
    <dgm:cxn modelId="{B4179FAB-43FF-453D-A138-81F0A2EC18C6}" type="presParOf" srcId="{D0CEB422-7802-40B0-9BCB-4A6A96B39CBB}" destId="{A13D19BF-56B8-4B67-A42F-173EE377F4FD}" srcOrd="9" destOrd="0" presId="urn:microsoft.com/office/officeart/2005/8/layout/venn3"/>
    <dgm:cxn modelId="{8E58E296-4665-48A5-9D14-17B92C4338BB}" type="presParOf" srcId="{D0CEB422-7802-40B0-9BCB-4A6A96B39CBB}" destId="{B02B5C93-AF3F-4610-AFA8-F1FC3C5FCCD9}" srcOrd="10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491CE6-5085-4C7A-8A29-99EFB7D5855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3795DF-9007-4618-B9B4-C253D28FED6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ТФОМС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243379-E8F7-4C6B-9BD4-389A32639625}" type="parTrans" cxnId="{6F86752F-F630-45DB-B773-F52EEDCF6BA6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E10C5C-F656-4898-8947-B1B36AEE30E4}" type="sibTrans" cxnId="{6F86752F-F630-45DB-B773-F52EEDCF6BA6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3D49F6-278F-4C70-9378-0D1E7F23CFAE}">
      <dgm:prSet phldrT="[Текст]" custT="1"/>
      <dgm:spPr/>
      <dgm:t>
        <a:bodyPr/>
        <a:lstStyle/>
        <a:p>
          <a:r>
            <a:rPr lang="ru-RU" sz="7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объемов финансирования и его обеспечение</a:t>
          </a:r>
          <a:endParaRPr lang="ru-RU" sz="9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EC0E23-DA74-4489-BD7F-2C345574AA4A}" type="parTrans" cxnId="{51BE75A7-D948-475D-A593-A13E6C990ED6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0BB1CA-A5D5-44DD-BAD8-7AC0761B30D8}" type="sibTrans" cxnId="{51BE75A7-D948-475D-A593-A13E6C990ED6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9905B8-DCB2-46AD-AE3A-A93F67CD7B4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ЛПУ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C8C562-D569-40C9-BCF9-B91E98D436BE}" type="parTrans" cxnId="{DD3DEC84-E5E9-4011-8D79-B16768B39135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D0E647-8662-44C4-9C79-43F58F50D0F5}" type="sibTrans" cxnId="{DD3DEC84-E5E9-4011-8D79-B16768B39135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415986-823D-4126-9E99-33684702C4F6}">
      <dgm:prSet phldrT="[Текст]" custT="1"/>
      <dgm:spPr/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Направление персонала </a:t>
          </a:r>
          <a:endParaRPr lang="ru-RU" sz="9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B4E2B6-576B-492F-B387-44C5C031535C}" type="parTrans" cxnId="{511E26FF-D0AE-4D31-849C-F9222B03B8A3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524151-4197-40EC-8266-3C71841B8782}" type="sibTrans" cxnId="{511E26FF-D0AE-4D31-849C-F9222B03B8A3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C0CF12-8BD4-4C01-9B84-86665F2089B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Врач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FBA94A-C0A2-4072-9ADE-409D2F2D28EB}" type="parTrans" cxnId="{B224DF0C-AF10-491E-8F6A-53065D8CF8F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15604F-59DB-4883-8076-B992B9B8DFE0}" type="sibTrans" cxnId="{B224DF0C-AF10-491E-8F6A-53065D8CF8F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612219-6C36-46D4-9E3D-380EE0C198E6}">
      <dgm:prSet phldrT="[Текст]" custT="1"/>
      <dgm:spPr/>
      <dgm:t>
        <a:bodyPr/>
        <a:lstStyle/>
        <a:p>
          <a:r>
            <a:rPr lang="ru-RU" sz="7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Выбирает образовательную организацию</a:t>
          </a:r>
          <a:endParaRPr lang="ru-RU" sz="9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0BE0D9-566E-45DB-B167-41FB8B3CAF82}" type="parTrans" cxnId="{91F3B5A6-E624-443C-88D9-70A9395FAD1C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22DBDF-99CB-4389-9184-7605CF2155C8}" type="sibTrans" cxnId="{91F3B5A6-E624-443C-88D9-70A9395FAD1C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56C1DF-4F4F-42DA-BDFE-C5988B7D952B}">
      <dgm:prSet phldrT="[Текст]" custT="1"/>
      <dgm:spPr/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Выбирает технологии </a:t>
          </a:r>
          <a:endParaRPr lang="ru-RU" sz="9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2A221C-2C98-4563-B24B-099C964D1CF9}" type="parTrans" cxnId="{1174D265-7453-4370-9C75-65B4F495172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5EF416-CA99-45E6-AA51-B4510F1D2E2F}" type="sibTrans" cxnId="{1174D265-7453-4370-9C75-65B4F495172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A796DC-83D8-44B7-9FC1-9BAFCAFAFFFE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ВУЗ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4E3DC4-7854-41A4-8F30-7ECFAE0444F1}" type="parTrans" cxnId="{961C0B39-03A4-43C6-B52F-7476C81E885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80B20F-5D8D-4896-AE1F-933CAEA31867}" type="sibTrans" cxnId="{961C0B39-03A4-43C6-B52F-7476C81E885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FFFD67-B08C-48C1-8B67-B22AF089A8B2}">
      <dgm:prSet custT="1"/>
      <dgm:spPr/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Разрабатывает актуальные модули</a:t>
          </a:r>
          <a:endParaRPr lang="ru-RU" sz="9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558E28-06C5-444C-ACD8-B2BFE77D731C}" type="parTrans" cxnId="{47A88640-4864-473D-BF87-9AFDC197DFD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894DEC-89B6-4214-B4C6-9D8DDB994513}" type="sibTrans" cxnId="{47A88640-4864-473D-BF87-9AFDC197DFD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A21832-A0DD-4442-B32D-B9F89386D866}">
      <dgm:prSet custT="1"/>
      <dgm:spPr/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Конкурирует за обучающихся</a:t>
          </a:r>
          <a:endParaRPr lang="ru-RU" sz="9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19790D-C295-4D20-A331-F07B893D832B}" type="parTrans" cxnId="{EE0F4B5F-C935-4509-A4B8-E36CC10F048F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ACD4E1-00D2-4811-A505-ADE417DF11B2}" type="sibTrans" cxnId="{EE0F4B5F-C935-4509-A4B8-E36CC10F048F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C1F408-A813-46F6-978C-3517B6AE2D95}">
      <dgm:prSet/>
      <dgm:spPr/>
      <dgm:t>
        <a:bodyPr/>
        <a:lstStyle/>
        <a:p>
          <a:endParaRPr lang="ru-RU" sz="7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6FB569-0E3D-4E8F-A63D-5F790DED819C}" type="parTrans" cxnId="{5A6E26CE-1B93-41A9-9651-2A1EA0D9517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1F5476-75EB-42E1-BA55-90DE0E8BD938}" type="sibTrans" cxnId="{5A6E26CE-1B93-41A9-9651-2A1EA0D95177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1C1A0D-A9B6-4E5B-8008-30DFE3EBE8F8}">
      <dgm:prSet custT="1"/>
      <dgm:spPr/>
      <dgm:t>
        <a:bodyPr/>
        <a:lstStyle/>
        <a:p>
          <a:r>
            <a:rPr lang="ru-RU" sz="9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Организует стажировку через сетевое взаимодействие</a:t>
          </a:r>
          <a:endParaRPr lang="ru-RU" sz="9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C9823D-13EE-4774-867F-4EE61CD8839E}" type="parTrans" cxnId="{B6A7E48A-104E-4A22-859E-5D1D71212806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C024D7-3E78-4CD3-8987-82691694B5D1}" type="sibTrans" cxnId="{B6A7E48A-104E-4A22-859E-5D1D71212806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D92009-80CA-47B4-93AC-595C76C86E45}" type="pres">
      <dgm:prSet presAssocID="{55491CE6-5085-4C7A-8A29-99EFB7D5855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B28DA5-25A2-4455-9001-73162E775AD7}" type="pres">
      <dgm:prSet presAssocID="{863795DF-9007-4618-B9B4-C253D28FED6C}" presName="composite" presStyleCnt="0"/>
      <dgm:spPr/>
    </dgm:pt>
    <dgm:pt modelId="{7A0CD13C-60F0-4946-8C76-A513AED14D80}" type="pres">
      <dgm:prSet presAssocID="{863795DF-9007-4618-B9B4-C253D28FED6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54C4ED-359D-4897-B8D5-661669D30DAC}" type="pres">
      <dgm:prSet presAssocID="{863795DF-9007-4618-B9B4-C253D28FED6C}" presName="descendantText" presStyleLbl="alignAcc1" presStyleIdx="0" presStyleCnt="4" custScaleX="91165" custLinFactNeighborX="-5480" custLinFactNeighborY="16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5DD10-0AB2-4E6F-B099-B1AC7B75E5DA}" type="pres">
      <dgm:prSet presAssocID="{B2E10C5C-F656-4898-8947-B1B36AEE30E4}" presName="sp" presStyleCnt="0"/>
      <dgm:spPr/>
    </dgm:pt>
    <dgm:pt modelId="{E0F40408-390C-49B9-9AA4-1E7053FC2EFA}" type="pres">
      <dgm:prSet presAssocID="{089905B8-DCB2-46AD-AE3A-A93F67CD7B48}" presName="composite" presStyleCnt="0"/>
      <dgm:spPr/>
    </dgm:pt>
    <dgm:pt modelId="{6F931CAE-FE09-405B-915E-99178DDD2098}" type="pres">
      <dgm:prSet presAssocID="{089905B8-DCB2-46AD-AE3A-A93F67CD7B4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DCB9DA-383C-4040-B1E7-48CE739B15C5}" type="pres">
      <dgm:prSet presAssocID="{089905B8-DCB2-46AD-AE3A-A93F67CD7B48}" presName="descendantText" presStyleLbl="alignAcc1" presStyleIdx="1" presStyleCnt="4" custScaleX="94277" custLinFactNeighborX="-3924" custLinFactNeighborY="5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D022D-763D-41D9-9799-98F4E8264F54}" type="pres">
      <dgm:prSet presAssocID="{70D0E647-8662-44C4-9C79-43F58F50D0F5}" presName="sp" presStyleCnt="0"/>
      <dgm:spPr/>
    </dgm:pt>
    <dgm:pt modelId="{E73A0AE1-D3A7-42B4-BC01-406FC3E78961}" type="pres">
      <dgm:prSet presAssocID="{20C0CF12-8BD4-4C01-9B84-86665F2089B9}" presName="composite" presStyleCnt="0"/>
      <dgm:spPr/>
    </dgm:pt>
    <dgm:pt modelId="{10BD18B6-2006-4EDF-A6FE-2031235D5C17}" type="pres">
      <dgm:prSet presAssocID="{20C0CF12-8BD4-4C01-9B84-86665F2089B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5316F6-E7E7-4D30-9088-F7201A763B94}" type="pres">
      <dgm:prSet presAssocID="{20C0CF12-8BD4-4C01-9B84-86665F2089B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51E573-2D32-45F5-80BC-5CC79FC963A4}" type="pres">
      <dgm:prSet presAssocID="{9315604F-59DB-4883-8076-B992B9B8DFE0}" presName="sp" presStyleCnt="0"/>
      <dgm:spPr/>
    </dgm:pt>
    <dgm:pt modelId="{C8357D4D-7DEB-4BBA-BA6C-66B878588E26}" type="pres">
      <dgm:prSet presAssocID="{75A796DC-83D8-44B7-9FC1-9BAFCAFAFFFE}" presName="composite" presStyleCnt="0"/>
      <dgm:spPr/>
    </dgm:pt>
    <dgm:pt modelId="{39FE1904-57EA-4322-872B-F44FE8930FF0}" type="pres">
      <dgm:prSet presAssocID="{75A796DC-83D8-44B7-9FC1-9BAFCAFAFFFE}" presName="parentText" presStyleLbl="alignNode1" presStyleIdx="3" presStyleCnt="4" custScaleX="101924" custScaleY="1315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734502-5FB5-4266-B2EF-B35FB0BBAD58}" type="pres">
      <dgm:prSet presAssocID="{75A796DC-83D8-44B7-9FC1-9BAFCAFAFFFE}" presName="descendantText" presStyleLbl="alignAcc1" presStyleIdx="3" presStyleCnt="4" custScaleY="2018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529C5B-D9B6-49B6-86AF-4D606F0F6677}" type="presOf" srcId="{E756C1DF-4F4F-42DA-BDFE-C5988B7D952B}" destId="{835316F6-E7E7-4D30-9088-F7201A763B94}" srcOrd="0" destOrd="1" presId="urn:microsoft.com/office/officeart/2005/8/layout/chevron2"/>
    <dgm:cxn modelId="{EACECBA9-E6C4-413B-93BA-206F14579809}" type="presOf" srcId="{9AFFFD67-B08C-48C1-8B67-B22AF089A8B2}" destId="{0B734502-5FB5-4266-B2EF-B35FB0BBAD58}" srcOrd="0" destOrd="0" presId="urn:microsoft.com/office/officeart/2005/8/layout/chevron2"/>
    <dgm:cxn modelId="{E71DE4BF-F406-431D-986C-6EE6F540581E}" type="presOf" srcId="{75A796DC-83D8-44B7-9FC1-9BAFCAFAFFFE}" destId="{39FE1904-57EA-4322-872B-F44FE8930FF0}" srcOrd="0" destOrd="0" presId="urn:microsoft.com/office/officeart/2005/8/layout/chevron2"/>
    <dgm:cxn modelId="{493E0E6A-BBE4-4EED-A6DD-5FD4BD4BF2DA}" type="presOf" srcId="{20C0CF12-8BD4-4C01-9B84-86665F2089B9}" destId="{10BD18B6-2006-4EDF-A6FE-2031235D5C17}" srcOrd="0" destOrd="0" presId="urn:microsoft.com/office/officeart/2005/8/layout/chevron2"/>
    <dgm:cxn modelId="{C9EF89F8-C91C-49B7-9F86-6AC19A84B314}" type="presOf" srcId="{961C1A0D-A9B6-4E5B-8008-30DFE3EBE8F8}" destId="{0B734502-5FB5-4266-B2EF-B35FB0BBAD58}" srcOrd="0" destOrd="2" presId="urn:microsoft.com/office/officeart/2005/8/layout/chevron2"/>
    <dgm:cxn modelId="{CF9F680F-1552-4DF7-A210-D9A841F6CF5A}" type="presOf" srcId="{089905B8-DCB2-46AD-AE3A-A93F67CD7B48}" destId="{6F931CAE-FE09-405B-915E-99178DDD2098}" srcOrd="0" destOrd="0" presId="urn:microsoft.com/office/officeart/2005/8/layout/chevron2"/>
    <dgm:cxn modelId="{11421B29-CD6C-4695-A577-5A5FF2FD69A3}" type="presOf" srcId="{9CC1F408-A813-46F6-978C-3517B6AE2D95}" destId="{0B734502-5FB5-4266-B2EF-B35FB0BBAD58}" srcOrd="0" destOrd="3" presId="urn:microsoft.com/office/officeart/2005/8/layout/chevron2"/>
    <dgm:cxn modelId="{1174D265-7453-4370-9C75-65B4F4951722}" srcId="{20C0CF12-8BD4-4C01-9B84-86665F2089B9}" destId="{E756C1DF-4F4F-42DA-BDFE-C5988B7D952B}" srcOrd="1" destOrd="0" parTransId="{202A221C-2C98-4563-B24B-099C964D1CF9}" sibTransId="{1B5EF416-CA99-45E6-AA51-B4510F1D2E2F}"/>
    <dgm:cxn modelId="{B224DF0C-AF10-491E-8F6A-53065D8CF8F2}" srcId="{55491CE6-5085-4C7A-8A29-99EFB7D58551}" destId="{20C0CF12-8BD4-4C01-9B84-86665F2089B9}" srcOrd="2" destOrd="0" parTransId="{9AFBA94A-C0A2-4072-9ADE-409D2F2D28EB}" sibTransId="{9315604F-59DB-4883-8076-B992B9B8DFE0}"/>
    <dgm:cxn modelId="{A440FFA9-CE99-4C34-B7BD-7510D336FA6C}" type="presOf" srcId="{99A21832-A0DD-4442-B32D-B9F89386D866}" destId="{0B734502-5FB5-4266-B2EF-B35FB0BBAD58}" srcOrd="0" destOrd="1" presId="urn:microsoft.com/office/officeart/2005/8/layout/chevron2"/>
    <dgm:cxn modelId="{961C0B39-03A4-43C6-B52F-7476C81E8852}" srcId="{55491CE6-5085-4C7A-8A29-99EFB7D58551}" destId="{75A796DC-83D8-44B7-9FC1-9BAFCAFAFFFE}" srcOrd="3" destOrd="0" parTransId="{8D4E3DC4-7854-41A4-8F30-7ECFAE0444F1}" sibTransId="{AF80B20F-5D8D-4896-AE1F-933CAEA31867}"/>
    <dgm:cxn modelId="{5A6E26CE-1B93-41A9-9651-2A1EA0D95177}" srcId="{75A796DC-83D8-44B7-9FC1-9BAFCAFAFFFE}" destId="{9CC1F408-A813-46F6-978C-3517B6AE2D95}" srcOrd="3" destOrd="0" parTransId="{1E6FB569-0E3D-4E8F-A63D-5F790DED819C}" sibTransId="{9C1F5476-75EB-42E1-BA55-90DE0E8BD938}"/>
    <dgm:cxn modelId="{47A88640-4864-473D-BF87-9AFDC197DFD1}" srcId="{75A796DC-83D8-44B7-9FC1-9BAFCAFAFFFE}" destId="{9AFFFD67-B08C-48C1-8B67-B22AF089A8B2}" srcOrd="0" destOrd="0" parTransId="{D1558E28-06C5-444C-ACD8-B2BFE77D731C}" sibTransId="{0F894DEC-89B6-4214-B4C6-9D8DDB994513}"/>
    <dgm:cxn modelId="{9DC0CAC4-1B82-41D1-B60D-D96D1E34ECAA}" type="presOf" srcId="{55491CE6-5085-4C7A-8A29-99EFB7D58551}" destId="{9BD92009-80CA-47B4-93AC-595C76C86E45}" srcOrd="0" destOrd="0" presId="urn:microsoft.com/office/officeart/2005/8/layout/chevron2"/>
    <dgm:cxn modelId="{511E26FF-D0AE-4D31-849C-F9222B03B8A3}" srcId="{089905B8-DCB2-46AD-AE3A-A93F67CD7B48}" destId="{7E415986-823D-4126-9E99-33684702C4F6}" srcOrd="0" destOrd="0" parTransId="{FFB4E2B6-576B-492F-B387-44C5C031535C}" sibTransId="{04524151-4197-40EC-8266-3C71841B8782}"/>
    <dgm:cxn modelId="{91F3B5A6-E624-443C-88D9-70A9395FAD1C}" srcId="{20C0CF12-8BD4-4C01-9B84-86665F2089B9}" destId="{A5612219-6C36-46D4-9E3D-380EE0C198E6}" srcOrd="0" destOrd="0" parTransId="{560BE0D9-566E-45DB-B167-41FB8B3CAF82}" sibTransId="{9C22DBDF-99CB-4389-9184-7605CF2155C8}"/>
    <dgm:cxn modelId="{6330D2FF-2A9A-48BD-B97D-39727A013921}" type="presOf" srcId="{503D49F6-278F-4C70-9378-0D1E7F23CFAE}" destId="{1554C4ED-359D-4897-B8D5-661669D30DAC}" srcOrd="0" destOrd="0" presId="urn:microsoft.com/office/officeart/2005/8/layout/chevron2"/>
    <dgm:cxn modelId="{51BE75A7-D948-475D-A593-A13E6C990ED6}" srcId="{863795DF-9007-4618-B9B4-C253D28FED6C}" destId="{503D49F6-278F-4C70-9378-0D1E7F23CFAE}" srcOrd="0" destOrd="0" parTransId="{5EEC0E23-DA74-4489-BD7F-2C345574AA4A}" sibTransId="{510BB1CA-A5D5-44DD-BAD8-7AC0761B30D8}"/>
    <dgm:cxn modelId="{6F86752F-F630-45DB-B773-F52EEDCF6BA6}" srcId="{55491CE6-5085-4C7A-8A29-99EFB7D58551}" destId="{863795DF-9007-4618-B9B4-C253D28FED6C}" srcOrd="0" destOrd="0" parTransId="{E2243379-E8F7-4C6B-9BD4-389A32639625}" sibTransId="{B2E10C5C-F656-4898-8947-B1B36AEE30E4}"/>
    <dgm:cxn modelId="{B6A7E48A-104E-4A22-859E-5D1D71212806}" srcId="{75A796DC-83D8-44B7-9FC1-9BAFCAFAFFFE}" destId="{961C1A0D-A9B6-4E5B-8008-30DFE3EBE8F8}" srcOrd="2" destOrd="0" parTransId="{5FC9823D-13EE-4774-867F-4EE61CD8839E}" sibTransId="{2CC024D7-3E78-4CD3-8987-82691694B5D1}"/>
    <dgm:cxn modelId="{D829ABA7-1030-4A28-AE38-726EFCB2558D}" type="presOf" srcId="{A5612219-6C36-46D4-9E3D-380EE0C198E6}" destId="{835316F6-E7E7-4D30-9088-F7201A763B94}" srcOrd="0" destOrd="0" presId="urn:microsoft.com/office/officeart/2005/8/layout/chevron2"/>
    <dgm:cxn modelId="{DD3DEC84-E5E9-4011-8D79-B16768B39135}" srcId="{55491CE6-5085-4C7A-8A29-99EFB7D58551}" destId="{089905B8-DCB2-46AD-AE3A-A93F67CD7B48}" srcOrd="1" destOrd="0" parTransId="{A7C8C562-D569-40C9-BCF9-B91E98D436BE}" sibTransId="{70D0E647-8662-44C4-9C79-43F58F50D0F5}"/>
    <dgm:cxn modelId="{EE0F4B5F-C935-4509-A4B8-E36CC10F048F}" srcId="{75A796DC-83D8-44B7-9FC1-9BAFCAFAFFFE}" destId="{99A21832-A0DD-4442-B32D-B9F89386D866}" srcOrd="1" destOrd="0" parTransId="{BD19790D-C295-4D20-A331-F07B893D832B}" sibTransId="{96ACD4E1-00D2-4811-A505-ADE417DF11B2}"/>
    <dgm:cxn modelId="{E3E94074-E63E-4290-8F09-2091B0F2BA36}" type="presOf" srcId="{7E415986-823D-4126-9E99-33684702C4F6}" destId="{65DCB9DA-383C-4040-B1E7-48CE739B15C5}" srcOrd="0" destOrd="0" presId="urn:microsoft.com/office/officeart/2005/8/layout/chevron2"/>
    <dgm:cxn modelId="{BDA053EB-6B86-442C-B967-1155C0987997}" type="presOf" srcId="{863795DF-9007-4618-B9B4-C253D28FED6C}" destId="{7A0CD13C-60F0-4946-8C76-A513AED14D80}" srcOrd="0" destOrd="0" presId="urn:microsoft.com/office/officeart/2005/8/layout/chevron2"/>
    <dgm:cxn modelId="{98C72C7D-D689-4F49-8F43-BD9C0CC6C97F}" type="presParOf" srcId="{9BD92009-80CA-47B4-93AC-595C76C86E45}" destId="{1FB28DA5-25A2-4455-9001-73162E775AD7}" srcOrd="0" destOrd="0" presId="urn:microsoft.com/office/officeart/2005/8/layout/chevron2"/>
    <dgm:cxn modelId="{59E6D4C8-6A43-4423-BB42-D8A6EAC0A790}" type="presParOf" srcId="{1FB28DA5-25A2-4455-9001-73162E775AD7}" destId="{7A0CD13C-60F0-4946-8C76-A513AED14D80}" srcOrd="0" destOrd="0" presId="urn:microsoft.com/office/officeart/2005/8/layout/chevron2"/>
    <dgm:cxn modelId="{A37E57D5-932F-4665-9CC9-38DA96B98881}" type="presParOf" srcId="{1FB28DA5-25A2-4455-9001-73162E775AD7}" destId="{1554C4ED-359D-4897-B8D5-661669D30DAC}" srcOrd="1" destOrd="0" presId="urn:microsoft.com/office/officeart/2005/8/layout/chevron2"/>
    <dgm:cxn modelId="{25A9F84B-566F-4F33-8103-1FC233BC0A3C}" type="presParOf" srcId="{9BD92009-80CA-47B4-93AC-595C76C86E45}" destId="{0655DD10-0AB2-4E6F-B099-B1AC7B75E5DA}" srcOrd="1" destOrd="0" presId="urn:microsoft.com/office/officeart/2005/8/layout/chevron2"/>
    <dgm:cxn modelId="{27497DE0-333A-469F-AF3D-2AAFA0750716}" type="presParOf" srcId="{9BD92009-80CA-47B4-93AC-595C76C86E45}" destId="{E0F40408-390C-49B9-9AA4-1E7053FC2EFA}" srcOrd="2" destOrd="0" presId="urn:microsoft.com/office/officeart/2005/8/layout/chevron2"/>
    <dgm:cxn modelId="{42AD40BD-FD0F-443E-8372-44C60B0EC485}" type="presParOf" srcId="{E0F40408-390C-49B9-9AA4-1E7053FC2EFA}" destId="{6F931CAE-FE09-405B-915E-99178DDD2098}" srcOrd="0" destOrd="0" presId="urn:microsoft.com/office/officeart/2005/8/layout/chevron2"/>
    <dgm:cxn modelId="{F85FF1BA-20AF-4A3B-8B0E-2E386FD43F71}" type="presParOf" srcId="{E0F40408-390C-49B9-9AA4-1E7053FC2EFA}" destId="{65DCB9DA-383C-4040-B1E7-48CE739B15C5}" srcOrd="1" destOrd="0" presId="urn:microsoft.com/office/officeart/2005/8/layout/chevron2"/>
    <dgm:cxn modelId="{E101BA1E-630B-4382-9AB1-3B4D38936088}" type="presParOf" srcId="{9BD92009-80CA-47B4-93AC-595C76C86E45}" destId="{DEFD022D-763D-41D9-9799-98F4E8264F54}" srcOrd="3" destOrd="0" presId="urn:microsoft.com/office/officeart/2005/8/layout/chevron2"/>
    <dgm:cxn modelId="{24CAB4ED-10AE-4271-B341-63544991FBD8}" type="presParOf" srcId="{9BD92009-80CA-47B4-93AC-595C76C86E45}" destId="{E73A0AE1-D3A7-42B4-BC01-406FC3E78961}" srcOrd="4" destOrd="0" presId="urn:microsoft.com/office/officeart/2005/8/layout/chevron2"/>
    <dgm:cxn modelId="{519CE053-83EA-4CE4-BC3E-84253EB1A8CA}" type="presParOf" srcId="{E73A0AE1-D3A7-42B4-BC01-406FC3E78961}" destId="{10BD18B6-2006-4EDF-A6FE-2031235D5C17}" srcOrd="0" destOrd="0" presId="urn:microsoft.com/office/officeart/2005/8/layout/chevron2"/>
    <dgm:cxn modelId="{9EFFCF15-B85A-437A-8627-564D58D9773A}" type="presParOf" srcId="{E73A0AE1-D3A7-42B4-BC01-406FC3E78961}" destId="{835316F6-E7E7-4D30-9088-F7201A763B94}" srcOrd="1" destOrd="0" presId="urn:microsoft.com/office/officeart/2005/8/layout/chevron2"/>
    <dgm:cxn modelId="{B0BD8D49-CEA8-4F33-94C7-297348FF9C5F}" type="presParOf" srcId="{9BD92009-80CA-47B4-93AC-595C76C86E45}" destId="{4C51E573-2D32-45F5-80BC-5CC79FC963A4}" srcOrd="5" destOrd="0" presId="urn:microsoft.com/office/officeart/2005/8/layout/chevron2"/>
    <dgm:cxn modelId="{F51D2AE9-458F-4BAA-BA43-AB214DFC36EC}" type="presParOf" srcId="{9BD92009-80CA-47B4-93AC-595C76C86E45}" destId="{C8357D4D-7DEB-4BBA-BA6C-66B878588E26}" srcOrd="6" destOrd="0" presId="urn:microsoft.com/office/officeart/2005/8/layout/chevron2"/>
    <dgm:cxn modelId="{3DD15A27-1212-4122-814D-5D04902662BE}" type="presParOf" srcId="{C8357D4D-7DEB-4BBA-BA6C-66B878588E26}" destId="{39FE1904-57EA-4322-872B-F44FE8930FF0}" srcOrd="0" destOrd="0" presId="urn:microsoft.com/office/officeart/2005/8/layout/chevron2"/>
    <dgm:cxn modelId="{D9586C9F-3FDD-44D5-A238-16B9ECAEF76C}" type="presParOf" srcId="{C8357D4D-7DEB-4BBA-BA6C-66B878588E26}" destId="{0B734502-5FB5-4266-B2EF-B35FB0BBAD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E1B343-E370-478A-8B2E-53F8BFD5F2DE}">
      <dsp:nvSpPr>
        <dsp:cNvPr id="0" name=""/>
        <dsp:cNvSpPr/>
      </dsp:nvSpPr>
      <dsp:spPr>
        <a:xfrm>
          <a:off x="0" y="0"/>
          <a:ext cx="499839" cy="4998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508" tIns="15240" rIns="27508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0"/>
        <a:ext cx="499839" cy="499839"/>
      </dsp:txXfrm>
    </dsp:sp>
    <dsp:sp modelId="{83EF6570-D4BC-4151-97ED-0E8372A6A947}">
      <dsp:nvSpPr>
        <dsp:cNvPr id="0" name=""/>
        <dsp:cNvSpPr/>
      </dsp:nvSpPr>
      <dsp:spPr>
        <a:xfrm>
          <a:off x="400008" y="113"/>
          <a:ext cx="499839" cy="4998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508" tIns="15240" rIns="27508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0008" y="113"/>
        <a:ext cx="499839" cy="499839"/>
      </dsp:txXfrm>
    </dsp:sp>
    <dsp:sp modelId="{6A9D9EC9-E803-4B62-9492-34BD9EBDA17A}">
      <dsp:nvSpPr>
        <dsp:cNvPr id="0" name=""/>
        <dsp:cNvSpPr/>
      </dsp:nvSpPr>
      <dsp:spPr>
        <a:xfrm>
          <a:off x="799880" y="113"/>
          <a:ext cx="499839" cy="4998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508" tIns="15240" rIns="27508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9880" y="113"/>
        <a:ext cx="499839" cy="499839"/>
      </dsp:txXfrm>
    </dsp:sp>
    <dsp:sp modelId="{5DDA3A13-A629-4FC2-8E0E-BEF4178192B1}">
      <dsp:nvSpPr>
        <dsp:cNvPr id="0" name=""/>
        <dsp:cNvSpPr/>
      </dsp:nvSpPr>
      <dsp:spPr>
        <a:xfrm>
          <a:off x="1199751" y="113"/>
          <a:ext cx="499839" cy="4998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508" tIns="15240" rIns="27508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99751" y="113"/>
        <a:ext cx="499839" cy="499839"/>
      </dsp:txXfrm>
    </dsp:sp>
    <dsp:sp modelId="{E5228D1C-70E5-4FDE-939F-94F1DD747898}">
      <dsp:nvSpPr>
        <dsp:cNvPr id="0" name=""/>
        <dsp:cNvSpPr/>
      </dsp:nvSpPr>
      <dsp:spPr>
        <a:xfrm>
          <a:off x="1599623" y="113"/>
          <a:ext cx="499839" cy="4998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508" tIns="15240" rIns="27508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 </a:t>
          </a:r>
          <a:r>
            <a:rPr lang="ru-RU" sz="1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9623" y="113"/>
        <a:ext cx="499839" cy="499839"/>
      </dsp:txXfrm>
    </dsp:sp>
    <dsp:sp modelId="{B02B5C93-AF3F-4610-AFA8-F1FC3C5FCCD9}">
      <dsp:nvSpPr>
        <dsp:cNvPr id="0" name=""/>
        <dsp:cNvSpPr/>
      </dsp:nvSpPr>
      <dsp:spPr>
        <a:xfrm>
          <a:off x="1999494" y="113"/>
          <a:ext cx="929326" cy="49983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508" tIns="20320" rIns="27508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250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з.е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99494" y="113"/>
        <a:ext cx="929326" cy="49983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0CD13C-60F0-4946-8C76-A513AED14D80}">
      <dsp:nvSpPr>
        <dsp:cNvPr id="0" name=""/>
        <dsp:cNvSpPr/>
      </dsp:nvSpPr>
      <dsp:spPr>
        <a:xfrm rot="5400000">
          <a:off x="-89080" y="93062"/>
          <a:ext cx="580831" cy="4065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ТФОМС</a:t>
          </a:r>
          <a:endParaRPr lang="ru-RU" sz="7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89080" y="93062"/>
        <a:ext cx="580831" cy="406582"/>
      </dsp:txXfrm>
    </dsp:sp>
    <dsp:sp modelId="{1554C4ED-359D-4897-B8D5-661669D30DAC}">
      <dsp:nvSpPr>
        <dsp:cNvPr id="0" name=""/>
        <dsp:cNvSpPr/>
      </dsp:nvSpPr>
      <dsp:spPr>
        <a:xfrm rot="5400000">
          <a:off x="1290957" y="-844334"/>
          <a:ext cx="377540" cy="22015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объемов финансирования и его обеспечение</a:t>
          </a:r>
          <a:endParaRPr lang="ru-RU" sz="9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1290957" y="-844334"/>
        <a:ext cx="377540" cy="2201517"/>
      </dsp:txXfrm>
    </dsp:sp>
    <dsp:sp modelId="{6F931CAE-FE09-405B-915E-99178DDD2098}">
      <dsp:nvSpPr>
        <dsp:cNvPr id="0" name=""/>
        <dsp:cNvSpPr/>
      </dsp:nvSpPr>
      <dsp:spPr>
        <a:xfrm rot="5400000">
          <a:off x="-89080" y="562895"/>
          <a:ext cx="580831" cy="4065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ЛПУ</a:t>
          </a:r>
          <a:endParaRPr lang="ru-RU" sz="7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89080" y="562895"/>
        <a:ext cx="580831" cy="406582"/>
      </dsp:txXfrm>
    </dsp:sp>
    <dsp:sp modelId="{65DCB9DA-383C-4040-B1E7-48CE739B15C5}">
      <dsp:nvSpPr>
        <dsp:cNvPr id="0" name=""/>
        <dsp:cNvSpPr/>
      </dsp:nvSpPr>
      <dsp:spPr>
        <a:xfrm rot="5400000">
          <a:off x="1328532" y="-454663"/>
          <a:ext cx="377540" cy="22766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Направление персонала </a:t>
          </a:r>
          <a:endParaRPr lang="ru-RU" sz="9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1328532" y="-454663"/>
        <a:ext cx="377540" cy="2276668"/>
      </dsp:txXfrm>
    </dsp:sp>
    <dsp:sp modelId="{10BD18B6-2006-4EDF-A6FE-2031235D5C17}">
      <dsp:nvSpPr>
        <dsp:cNvPr id="0" name=""/>
        <dsp:cNvSpPr/>
      </dsp:nvSpPr>
      <dsp:spPr>
        <a:xfrm rot="5400000">
          <a:off x="-89080" y="1032729"/>
          <a:ext cx="580831" cy="4065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Врач</a:t>
          </a:r>
          <a:endParaRPr lang="ru-RU" sz="7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89080" y="1032729"/>
        <a:ext cx="580831" cy="406582"/>
      </dsp:txXfrm>
    </dsp:sp>
    <dsp:sp modelId="{835316F6-E7E7-4D30-9088-F7201A763B94}">
      <dsp:nvSpPr>
        <dsp:cNvPr id="0" name=""/>
        <dsp:cNvSpPr/>
      </dsp:nvSpPr>
      <dsp:spPr>
        <a:xfrm rot="5400000">
          <a:off x="1423292" y="-73060"/>
          <a:ext cx="377540" cy="24148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4445" rIns="4445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Выбирает образовательную организацию</a:t>
          </a:r>
          <a:endParaRPr lang="ru-RU" sz="9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Выбирает технологии </a:t>
          </a:r>
          <a:endParaRPr lang="ru-RU" sz="9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1423292" y="-73060"/>
        <a:ext cx="377540" cy="2414871"/>
      </dsp:txXfrm>
    </dsp:sp>
    <dsp:sp modelId="{39FE1904-57EA-4322-872B-F44FE8930FF0}">
      <dsp:nvSpPr>
        <dsp:cNvPr id="0" name=""/>
        <dsp:cNvSpPr/>
      </dsp:nvSpPr>
      <dsp:spPr>
        <a:xfrm rot="5400000">
          <a:off x="-176684" y="1690944"/>
          <a:ext cx="763863" cy="41440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ВУЗ</a:t>
          </a:r>
          <a:endParaRPr lang="ru-RU" sz="7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-176684" y="1690944"/>
        <a:ext cx="763863" cy="414404"/>
      </dsp:txXfrm>
    </dsp:sp>
    <dsp:sp modelId="{0B734502-5FB5-4266-B2EF-B35FB0BBAD58}">
      <dsp:nvSpPr>
        <dsp:cNvPr id="0" name=""/>
        <dsp:cNvSpPr/>
      </dsp:nvSpPr>
      <dsp:spPr>
        <a:xfrm rot="5400000">
          <a:off x="1234910" y="589065"/>
          <a:ext cx="762125" cy="241487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Разрабатывает актуальные модули</a:t>
          </a:r>
          <a:endParaRPr lang="ru-RU" sz="9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Конкурирует за обучающихся</a:t>
          </a:r>
          <a:endParaRPr lang="ru-RU" sz="9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Организует стажировку через сетевое взаимодействие</a:t>
          </a:r>
          <a:endParaRPr lang="ru-RU" sz="9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7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1234910" y="589065"/>
        <a:ext cx="762125" cy="2414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890665" cy="489261"/>
          </a:xfrm>
          <a:prstGeom prst="rect">
            <a:avLst/>
          </a:prstGeom>
        </p:spPr>
        <p:txBody>
          <a:bodyPr vert="horz" lIns="89185" tIns="44592" rIns="89185" bIns="44592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869" y="2"/>
            <a:ext cx="2890665" cy="489261"/>
          </a:xfrm>
          <a:prstGeom prst="rect">
            <a:avLst/>
          </a:prstGeom>
        </p:spPr>
        <p:txBody>
          <a:bodyPr vert="horz" lIns="89185" tIns="44592" rIns="89185" bIns="44592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037E804-31EA-450D-B44B-C8DFFB4ECA55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285004"/>
            <a:ext cx="2890665" cy="489261"/>
          </a:xfrm>
          <a:prstGeom prst="rect">
            <a:avLst/>
          </a:prstGeom>
        </p:spPr>
        <p:txBody>
          <a:bodyPr vert="horz" lIns="89185" tIns="44592" rIns="89185" bIns="44592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869" y="9285004"/>
            <a:ext cx="2890665" cy="489261"/>
          </a:xfrm>
          <a:prstGeom prst="rect">
            <a:avLst/>
          </a:prstGeom>
        </p:spPr>
        <p:txBody>
          <a:bodyPr vert="horz" lIns="89185" tIns="44592" rIns="89185" bIns="44592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111722E-A05B-4028-8A84-A0648E3B2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054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2" y="2"/>
            <a:ext cx="2890665" cy="48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077" tIns="44538" rIns="89077" bIns="44538" numCol="1" anchor="t" anchorCtr="0" compatLnSpc="1">
            <a:prstTxWarp prst="textNoShape">
              <a:avLst/>
            </a:prstTxWarp>
          </a:bodyPr>
          <a:lstStyle>
            <a:lvl1pPr defTabSz="89030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776869" y="2"/>
            <a:ext cx="2890665" cy="48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077" tIns="44538" rIns="89077" bIns="44538" numCol="1" anchor="t" anchorCtr="0" compatLnSpc="1">
            <a:prstTxWarp prst="textNoShape">
              <a:avLst/>
            </a:prstTxWarp>
          </a:bodyPr>
          <a:lstStyle>
            <a:lvl1pPr algn="r" defTabSz="89030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338E57E2-F330-431A-99DF-0A64C9DE9F99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185" tIns="44592" rIns="89185" bIns="44592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65041" y="4644065"/>
            <a:ext cx="5339008" cy="4398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077" tIns="44538" rIns="89077" bIns="44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2" y="9285004"/>
            <a:ext cx="2890665" cy="48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077" tIns="44538" rIns="89077" bIns="44538" numCol="1" anchor="b" anchorCtr="0" compatLnSpc="1">
            <a:prstTxWarp prst="textNoShape">
              <a:avLst/>
            </a:prstTxWarp>
          </a:bodyPr>
          <a:lstStyle>
            <a:lvl1pPr defTabSz="89030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776869" y="9285004"/>
            <a:ext cx="2890665" cy="48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077" tIns="44538" rIns="89077" bIns="44538" numCol="1" anchor="b" anchorCtr="0" compatLnSpc="1">
            <a:prstTxWarp prst="textNoShape">
              <a:avLst/>
            </a:prstTxWarp>
          </a:bodyPr>
          <a:lstStyle>
            <a:lvl1pPr algn="r" defTabSz="89030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406D2B2-FDDD-4AD5-B384-2185BCBEF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3000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3763" y="733425"/>
            <a:ext cx="4886325" cy="36655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89057" tIns="44528" rIns="89057" bIns="44528"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8132" name="Номер слайда 3"/>
          <p:cNvSpPr txBox="1">
            <a:spLocks noGrp="1"/>
          </p:cNvSpPr>
          <p:nvPr/>
        </p:nvSpPr>
        <p:spPr bwMode="auto">
          <a:xfrm>
            <a:off x="3776869" y="9285004"/>
            <a:ext cx="2890665" cy="48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057" tIns="44528" rIns="89057" bIns="44528" anchor="b"/>
          <a:lstStyle/>
          <a:p>
            <a:pPr algn="r"/>
            <a:fld id="{DEFB9EB9-E4B4-41C5-ABBF-9DDFBF155D43}" type="slidenum">
              <a:rPr lang="ru-RU" altLang="ru-RU" sz="1200">
                <a:latin typeface="Calibri" pitchFamily="34" charset="0"/>
              </a:rPr>
              <a:pPr algn="r"/>
              <a:t>1</a:t>
            </a:fld>
            <a:endParaRPr lang="ru-RU" altLang="ru-RU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2654F4-2BDE-DF48-9069-A5150831C5ED}" type="slidenum">
              <a:rPr lang="ru-RU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6848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8036">
              <a:defRPr/>
            </a:pPr>
            <a:fld id="{D207935E-BB2B-461A-8111-DF57270D9C1A}" type="slidenum">
              <a:rPr lang="ru-RU" smtClean="0"/>
              <a:pPr defTabSz="888036">
                <a:defRPr/>
              </a:pPr>
              <a:t>12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6B0CF-0853-40F9-A812-125834281920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2E51E-265A-4A0D-9844-72DC86DA6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899FF-641C-4F2B-B95D-2B0A15DC447B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27F5F-0BD1-4D16-8269-FF18209E2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3708F-5911-4F48-A2A1-D4B63AA5FC4D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6A490-E082-472F-9967-183C2DBB5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907895" y="555322"/>
            <a:ext cx="6778907" cy="1191121"/>
          </a:xfrm>
        </p:spPr>
        <p:txBody>
          <a:bodyPr>
            <a:normAutofit/>
          </a:bodyPr>
          <a:lstStyle>
            <a:lvl1pPr algn="l">
              <a:defRPr sz="2700" b="1" i="0">
                <a:solidFill>
                  <a:srgbClr val="2C3E50"/>
                </a:solidFill>
                <a:latin typeface="Myriad Pro"/>
                <a:cs typeface="Myriad Pro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062BE-3597-4DA4-AB6E-AEA0092EA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9DE4B-E7A7-4EC4-A1C2-2C297C45FB63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E368F-D23B-426A-ADAD-0E70C85F1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14BB4-C54C-4599-816C-4F9204D0412B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CF605-C2B2-442D-8AAD-0AA569939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E7222-FEF3-4F07-BD4D-EF3879F2BA6A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08DEF-85E4-4997-BAE0-4EEABB1A1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45C78-6469-4DDF-AC57-0262791590E4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50FC5-F99A-4F04-91B9-44FBB02E5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424EB-CEFF-4A1A-9315-D7FFDE636B9A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6D39A-7F28-4291-88E9-CF6D4746E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13DA1-1FDE-490E-A9EC-16FDE42B214A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89A57-2509-43DB-9914-B45B30BD1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42AA7-CBDD-43F2-848C-0B89DB56BCBD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3FB6-4E6C-4009-8E9F-DF9471818B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49774-8F9B-42A6-9A8D-9EEFCA93CA3A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8B03F-F24A-484B-AF46-867884973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F18F62-FD9C-4AE9-A60A-3F88FD3A729B}" type="datetimeFigureOut">
              <a:rPr lang="ru-RU"/>
              <a:pPr>
                <a:defRPr/>
              </a:pPr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8C20F8-2DFA-4810-A191-EFFC6CA28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916832"/>
            <a:ext cx="9144000" cy="4287837"/>
          </a:xfrm>
          <a:prstGeom prst="rect">
            <a:avLst/>
          </a:prstGeom>
          <a:solidFill>
            <a:srgbClr val="0066FF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</a:endParaRPr>
          </a:p>
        </p:txBody>
      </p:sp>
      <p:sp>
        <p:nvSpPr>
          <p:cNvPr id="410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 eaLnBrk="1" hangingPunct="1">
              <a:lnSpc>
                <a:spcPct val="80000"/>
              </a:lnSpc>
              <a:buFontTx/>
              <a:buNone/>
            </a:pPr>
            <a:r>
              <a:rPr lang="ru-RU" altLang="ru-RU" sz="1700" dirty="0" smtClean="0">
                <a:solidFill>
                  <a:srgbClr val="7F7F7F"/>
                </a:solidFill>
                <a:latin typeface="Helios"/>
              </a:rPr>
              <a:t>РОССИЯ 2016</a:t>
            </a:r>
          </a:p>
        </p:txBody>
      </p:sp>
      <p:sp>
        <p:nvSpPr>
          <p:cNvPr id="410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827088" y="3455024"/>
            <a:ext cx="77771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Переход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системе аккредитации специалистов</a:t>
            </a:r>
          </a:p>
          <a:p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Российской Федерации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51050" y="549275"/>
            <a:ext cx="5184775" cy="1150938"/>
          </a:xfrm>
        </p:spPr>
        <p:txBody>
          <a:bodyPr lIns="95782" tIns="47891" rIns="95782" bIns="47891"/>
          <a:lstStyle/>
          <a:p>
            <a:pPr marL="0" indent="0" defTabSz="957263"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>
                <a:solidFill>
                  <a:srgbClr val="7F7F7F"/>
                </a:solidFill>
                <a:latin typeface="Helios"/>
              </a:rPr>
              <a:t>МИНИСТЕРСТВО ЗДРАВООХРАНЕНИЯ РОССИЙСКОЙ ФЕДЕРАЦИИ</a:t>
            </a:r>
          </a:p>
        </p:txBody>
      </p:sp>
      <p:pic>
        <p:nvPicPr>
          <p:cNvPr id="4106" name="Picture 2" descr="C:\Users\KiselevaNB\Videos\Герб Минздрв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7325"/>
            <a:ext cx="180022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3707904" y="116631"/>
            <a:ext cx="5061446" cy="504057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b="1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ru-RU" sz="1600" dirty="0" err="1" smtClean="0">
                <a:solidFill>
                  <a:srgbClr val="002060"/>
                </a:solidFill>
                <a:latin typeface="+mj-lt"/>
              </a:rPr>
              <a:t>Этапность</a:t>
            </a:r>
            <a:r>
              <a:rPr lang="ru-RU" sz="1600" dirty="0" smtClean="0">
                <a:solidFill>
                  <a:srgbClr val="002060"/>
                </a:solidFill>
                <a:latin typeface="+mj-lt"/>
              </a:rPr>
              <a:t> внедрения аккредитации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07504" y="6093296"/>
            <a:ext cx="85324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7504" y="5949280"/>
            <a:ext cx="0" cy="3600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7544" y="6165304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2016 год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980728"/>
            <a:ext cx="17281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Первичная аккредитация</a:t>
            </a:r>
          </a:p>
          <a:p>
            <a:pPr>
              <a:buFontTx/>
              <a:buChar char="-"/>
            </a:pPr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лиц, завершивших обучение по основной образовательной программе ВО по специальностям «стоматология» и «фармация»;</a:t>
            </a:r>
          </a:p>
          <a:p>
            <a:pPr>
              <a:buFontTx/>
              <a:buChar char="-"/>
            </a:pPr>
            <a:endParaRPr lang="ru-RU" sz="12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Сертификация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специалистов, у которых истекает срок действия сертификата в 2016 году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79712" y="980728"/>
            <a:ext cx="1800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Первичная аккредитация</a:t>
            </a:r>
          </a:p>
          <a:p>
            <a:pPr>
              <a:buFontTx/>
              <a:buChar char="-"/>
            </a:pPr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лиц, завершивших обучение по основной образовательной программе ВО по всем специальностям.</a:t>
            </a:r>
          </a:p>
          <a:p>
            <a:pPr>
              <a:buFontTx/>
              <a:buChar char="-"/>
            </a:pPr>
            <a:endParaRPr lang="ru-RU" sz="12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Сертификация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лиц, окончивших интернатуру; специалистов, у которых истекает срок действия сертификата в 2017 году 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907704" y="5949280"/>
            <a:ext cx="0" cy="3600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39752" y="6165304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2017 год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851920" y="5949280"/>
            <a:ext cx="0" cy="3600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11960" y="980728"/>
            <a:ext cx="22322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Первичная аккредитация</a:t>
            </a:r>
          </a:p>
          <a:p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-лиц, завершивших обучение по основной образовательной программе ВО и лиц, завершивших обучение по образовательной программе СПО</a:t>
            </a:r>
          </a:p>
          <a:p>
            <a:endParaRPr lang="ru-RU" sz="12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Wingdings" pitchFamily="2" charset="2"/>
              <a:buChar char="q"/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аккредитация</a:t>
            </a:r>
          </a:p>
          <a:p>
            <a:pPr>
              <a:buFontTx/>
              <a:buChar char="-"/>
            </a:pPr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лиц, завершивших обучение по программе ординатуры;</a:t>
            </a:r>
          </a:p>
          <a:p>
            <a:pPr>
              <a:buFontTx/>
              <a:buChar char="-"/>
            </a:pPr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лиц, прошедших программу профессиональной переподготовки;</a:t>
            </a:r>
          </a:p>
          <a:p>
            <a:pPr>
              <a:buFontTx/>
              <a:buChar char="-"/>
            </a:pPr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лиц, получивших новый навык в рамках своей квалификации (специальности)</a:t>
            </a:r>
          </a:p>
          <a:p>
            <a:pPr>
              <a:buFontTx/>
              <a:buChar char="-"/>
            </a:pPr>
            <a:endParaRPr lang="ru-RU" sz="12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Сертификация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специалистов, у которых истекает срок действия сертификата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95936" y="6165304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2018 год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660232" y="5949280"/>
            <a:ext cx="0" cy="3600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76256" y="6165304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2026 год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660232" y="1916832"/>
            <a:ext cx="223224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Первичная аккредитация</a:t>
            </a:r>
          </a:p>
          <a:p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-лиц, завершивших обучение по основной образовательной программе ВО, СПО </a:t>
            </a:r>
          </a:p>
          <a:p>
            <a:pPr marL="228600" indent="-228600">
              <a:buFont typeface="Wingdings" pitchFamily="2" charset="2"/>
              <a:buChar char="q"/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Первичная</a:t>
            </a:r>
          </a:p>
          <a:p>
            <a:pPr marL="228600" indent="-228600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специализированная</a:t>
            </a:r>
          </a:p>
          <a:p>
            <a:pPr marL="228600" indent="-228600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аккредитация</a:t>
            </a:r>
          </a:p>
          <a:p>
            <a:pPr>
              <a:buFontTx/>
              <a:buChar char="-"/>
            </a:pPr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лиц, завершивших обучение по программе ординатуры;</a:t>
            </a:r>
          </a:p>
          <a:p>
            <a:pPr>
              <a:buFontTx/>
              <a:buChar char="-"/>
            </a:pPr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лиц, прошедших программу профессиональной переподготовки;</a:t>
            </a:r>
          </a:p>
          <a:p>
            <a:pPr>
              <a:buFontTx/>
              <a:buChar char="-"/>
            </a:pPr>
            <a:r>
              <a:rPr lang="ru-RU" sz="1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лиц, получивших новый навык в рамках своей квалификации (специальности)</a:t>
            </a:r>
          </a:p>
          <a:p>
            <a:pPr>
              <a:buFont typeface="Wingdings" pitchFamily="2" charset="2"/>
              <a:buChar char="q"/>
            </a:pP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Периодическая аккредитация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специалистов, у которых истекает срок действия сертификата</a:t>
            </a:r>
            <a:endParaRPr lang="ru-RU" sz="1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588224" y="764704"/>
            <a:ext cx="2304256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rgbClr val="C00000"/>
                </a:solidFill>
              </a:rPr>
              <a:t>Все специалисты переведены на систему аккредитации </a:t>
            </a:r>
            <a:endParaRPr lang="ru-RU" sz="1600" i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48064" y="6165304"/>
            <a:ext cx="1208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…………</a:t>
            </a:r>
            <a:endParaRPr lang="ru-RU" dirty="0"/>
          </a:p>
        </p:txBody>
      </p:sp>
      <p:sp>
        <p:nvSpPr>
          <p:cNvPr id="34" name="Выноска со стрелкой вправо 33"/>
          <p:cNvSpPr/>
          <p:nvPr/>
        </p:nvSpPr>
        <p:spPr>
          <a:xfrm>
            <a:off x="179512" y="4293096"/>
            <a:ext cx="4032448" cy="1224136"/>
          </a:xfrm>
          <a:prstGeom prst="rightArrowCallout">
            <a:avLst>
              <a:gd name="adj1" fmla="val 9818"/>
              <a:gd name="adj2" fmla="val 10661"/>
              <a:gd name="adj3" fmla="val 32321"/>
              <a:gd name="adj4" fmla="val 7222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Переход указанных специалистов на программу непрерывного профессионального развития</a:t>
            </a:r>
            <a:endParaRPr lang="ru-RU" sz="1600" dirty="0"/>
          </a:p>
        </p:txBody>
      </p: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0" y="548680"/>
            <a:ext cx="9164638" cy="155575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22" name="Прямоугольник 21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35" name="Picture 2" descr="C:\Users\KiselevaNB\Videos\Герб Минздр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6064" cy="57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Прямоугольник 4"/>
          <p:cNvSpPr>
            <a:spLocks noChangeArrowheads="1"/>
          </p:cNvSpPr>
          <p:nvPr/>
        </p:nvSpPr>
        <p:spPr bwMode="auto">
          <a:xfrm>
            <a:off x="683568" y="0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7" name="Прямоугольник 4"/>
          <p:cNvSpPr>
            <a:spLocks noChangeArrowheads="1"/>
          </p:cNvSpPr>
          <p:nvPr/>
        </p:nvSpPr>
        <p:spPr bwMode="auto">
          <a:xfrm>
            <a:off x="7380312" y="6715125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9FB529F0-CFB5-4488-81D0-0CCFD6778A02}" type="slidenum">
              <a:rPr lang="ru-RU" sz="1400" b="1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13"/>
          <p:cNvSpPr txBox="1">
            <a:spLocks noChangeArrowheads="1"/>
          </p:cNvSpPr>
          <p:nvPr/>
        </p:nvSpPr>
        <p:spPr bwMode="auto">
          <a:xfrm>
            <a:off x="2123728" y="115889"/>
            <a:ext cx="6645622" cy="432792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b="1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Система аккредитации специалистов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835696" y="4149080"/>
            <a:ext cx="3168352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Центры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аккредитации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Двойная стрелка вверх/вниз 43"/>
          <p:cNvSpPr/>
          <p:nvPr/>
        </p:nvSpPr>
        <p:spPr>
          <a:xfrm>
            <a:off x="683568" y="980728"/>
            <a:ext cx="1115616" cy="5616624"/>
          </a:xfrm>
          <a:prstGeom prst="up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ФЕДЕРАЛЬНЫЕ БАЗЫ ДАННЫХ ОЦЕНОЧНЫХ СРЕДСТВ, ЭКСПЕРТОВ, АККРЕДИТОВАННЫХ СПЕЦИАЛИСТОВ, СВИДЕТЕЛЬСТВ ОБ АККРЕДИТАЦИИ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835696" y="2132856"/>
            <a:ext cx="1584176" cy="5040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МЕТОДОЛОГИЯ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трелка влево 46"/>
          <p:cNvSpPr/>
          <p:nvPr/>
        </p:nvSpPr>
        <p:spPr>
          <a:xfrm>
            <a:off x="611560" y="3717032"/>
            <a:ext cx="288032" cy="216024"/>
          </a:xfrm>
          <a:prstGeom prst="lef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07504" y="1268760"/>
            <a:ext cx="432048" cy="496855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регистр медицинских работников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91880" y="2132856"/>
            <a:ext cx="1512168" cy="1152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</a:t>
            </a:r>
          </a:p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ОЦЕНОЧНЫХ</a:t>
            </a:r>
          </a:p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 И РЕГУЛИРОВАНИЕ КРИТЕРИЕВ ИХ ПРИМЕНЕНИЯ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835696" y="2708920"/>
            <a:ext cx="1584176" cy="5760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 ЭКСПЕРТОВ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796136" y="3717032"/>
            <a:ext cx="3096344" cy="50405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ПРЕДСТАВИТЕЛИ РАБОТОДАТЕЛЕЙ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652120" y="1196752"/>
            <a:ext cx="3384376" cy="21602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НЕКОММЕРЧЕСКИЕ ПРОФЕССИОНАЛЬНЫЕ ОБЩЕСТВА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Входят в состав Центральной апелляционной комиссии;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Входят в состав Центральной экзаменационной комиссии;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Участвуют в разработке и актуализации оценочных средств;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Экспертируют имеющиеся оценочные средства;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Участвуют в подготовке экспертов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835696" y="980728"/>
            <a:ext cx="3168352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методического обеспечения аккредитации специалиста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835696" y="5085184"/>
            <a:ext cx="1296144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И ПРОВЕДЕНИЕ АККРЕДИТАЦИИ 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203848" y="5085184"/>
            <a:ext cx="1800200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И УЧАСТИЕ В РАЗВИТИИ СИСТЕМЫ АККРЕДИТАЦИИ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652120" y="4509120"/>
            <a:ext cx="3384376" cy="12241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НЕКОММЕРЧЕСКИЕ ПРОФЕССИОНАЛЬНЫЕ ОБЩЕСТВА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обеспечении и проведении аккредитации;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Внесение предложений по развитию системы аккредитации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835696" y="3356992"/>
            <a:ext cx="3168352" cy="43204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НОРМАТИВНОЕ СОПРОВОЖДЕНИЕ АККРЕДИТАЦИИ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люс 27"/>
          <p:cNvSpPr/>
          <p:nvPr/>
        </p:nvSpPr>
        <p:spPr>
          <a:xfrm>
            <a:off x="7236296" y="3356992"/>
            <a:ext cx="360040" cy="36004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10800000">
            <a:off x="5076056" y="2132856"/>
            <a:ext cx="504056" cy="720080"/>
          </a:xfrm>
          <a:prstGeom prst="rightArrow">
            <a:avLst>
              <a:gd name="adj1" fmla="val 50000"/>
              <a:gd name="adj2" fmla="val 5189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796136" y="6237312"/>
            <a:ext cx="3096344" cy="4320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ПРЕДСТАВИТЕЛИ РАБОТОДАТЕЛЕЙ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люс 35"/>
          <p:cNvSpPr/>
          <p:nvPr/>
        </p:nvSpPr>
        <p:spPr>
          <a:xfrm>
            <a:off x="7236296" y="5805264"/>
            <a:ext cx="360040" cy="36004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10800000">
            <a:off x="5076056" y="4725144"/>
            <a:ext cx="504056" cy="720080"/>
          </a:xfrm>
          <a:prstGeom prst="rightArrow">
            <a:avLst>
              <a:gd name="adj1" fmla="val 50000"/>
              <a:gd name="adj2" fmla="val 5189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620688"/>
            <a:ext cx="9164638" cy="155575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24" name="Прямоугольник 23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4" name="Прямоугольник 4"/>
          <p:cNvSpPr>
            <a:spLocks noChangeArrowheads="1"/>
          </p:cNvSpPr>
          <p:nvPr/>
        </p:nvSpPr>
        <p:spPr bwMode="auto">
          <a:xfrm>
            <a:off x="755576" y="0"/>
            <a:ext cx="1428750" cy="188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2" descr="C:\Users\KiselevaNB\Videos\Герб Минздрв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6334" cy="51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9FB529F0-CFB5-4488-81D0-0CCFD6778A02}" type="slidenum">
              <a:rPr lang="ru-RU" sz="1400" b="1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033588"/>
            <a:ext cx="9144000" cy="4287837"/>
          </a:xfrm>
          <a:prstGeom prst="rect">
            <a:avLst/>
          </a:prstGeom>
          <a:solidFill>
            <a:srgbClr val="0066FF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6" name="Rectangle 8"/>
          <p:cNvSpPr>
            <a:spLocks noChangeArrowheads="1"/>
          </p:cNvSpPr>
          <p:nvPr/>
        </p:nvSpPr>
        <p:spPr bwMode="auto">
          <a:xfrm>
            <a:off x="827088" y="3941763"/>
            <a:ext cx="7777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3200" b="1">
                <a:solidFill>
                  <a:schemeClr val="bg1"/>
                </a:solidFill>
                <a:latin typeface="Calibri" pitchFamily="34" charset="0"/>
              </a:rPr>
              <a:t>БЛАГОДАРЮ ЗА ВНИМАНИЕ!</a:t>
            </a:r>
          </a:p>
        </p:txBody>
      </p:sp>
      <p:sp>
        <p:nvSpPr>
          <p:cNvPr id="133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339975" y="476250"/>
            <a:ext cx="3889375" cy="1150938"/>
          </a:xfrm>
          <a:solidFill>
            <a:schemeClr val="bg1"/>
          </a:solidFill>
        </p:spPr>
        <p:txBody>
          <a:bodyPr lIns="95782" tIns="47891" rIns="95782" bIns="47891" rtlCol="0">
            <a:normAutofit fontScale="85000" lnSpcReduction="20000"/>
          </a:bodyPr>
          <a:lstStyle/>
          <a:p>
            <a:pPr marL="0" indent="0" defTabSz="957263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7F7F7F"/>
                </a:solidFill>
                <a:latin typeface="Helios"/>
              </a:rPr>
              <a:t>МИНИСТЕРСТВО </a:t>
            </a:r>
          </a:p>
          <a:p>
            <a:pPr marL="0" indent="0" defTabSz="957263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7F7F7F"/>
                </a:solidFill>
                <a:latin typeface="Helios"/>
              </a:rPr>
              <a:t>ЗДРАВООХРАНЕНИЯ</a:t>
            </a:r>
          </a:p>
          <a:p>
            <a:pPr marL="0" indent="0" defTabSz="957263" eaLnBrk="1" fontAlgn="auto" hangingPunct="1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7F7F7F"/>
                </a:solidFill>
                <a:latin typeface="Helios"/>
              </a:rPr>
              <a:t>РОССИЙСКОЙ ФЕДЕРАЦИИ</a:t>
            </a:r>
          </a:p>
        </p:txBody>
      </p:sp>
      <p:pic>
        <p:nvPicPr>
          <p:cNvPr id="46088" name="Picture 2" descr="C:\Users\KiselevaNB\Videos\Герб Минздрв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7325"/>
            <a:ext cx="180022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21700" cy="1473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i="1" smtClean="0">
                <a:solidFill>
                  <a:schemeClr val="tx2"/>
                </a:solidFill>
                <a:latin typeface="Arial" pitchFamily="34" charset="0"/>
              </a:rPr>
              <a:t>В соответствии Федеральным законом от 21 ноября 2011 г. № 323-ФЗ «Об основах охраны здоровья граждан в Российской Федерации» (ст. 69):</a:t>
            </a:r>
            <a:br>
              <a:rPr lang="ru-RU" sz="2400" b="1" i="1" smtClean="0">
                <a:solidFill>
                  <a:schemeClr val="tx2"/>
                </a:solidFill>
                <a:latin typeface="Arial" pitchFamily="34" charset="0"/>
              </a:rPr>
            </a:br>
            <a:endParaRPr lang="ru-RU" sz="2400" b="1" i="1" smtClea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7043" name="AutoShape 3"/>
          <p:cNvSpPr>
            <a:spLocks noGrp="1" noChangeArrowheads="1"/>
          </p:cNvSpPr>
          <p:nvPr>
            <p:ph idx="1"/>
          </p:nvPr>
        </p:nvSpPr>
        <p:spPr>
          <a:xfrm>
            <a:off x="234950" y="1493838"/>
            <a:ext cx="7835900" cy="4397375"/>
          </a:xfrm>
          <a:prstGeom prst="roundRect">
            <a:avLst>
              <a:gd name="adj" fmla="val 16667"/>
            </a:avLst>
          </a:prstGeom>
          <a:solidFill>
            <a:schemeClr val="tx2"/>
          </a:solidFill>
        </p:spPr>
        <p:txBody>
          <a:bodyPr>
            <a:normAutofit lnSpcReduction="10000"/>
          </a:bodyPr>
          <a:lstStyle/>
          <a:p>
            <a:pPr marL="0" indent="0"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sz="2900" dirty="0" smtClean="0">
                <a:solidFill>
                  <a:schemeClr val="bg1"/>
                </a:solidFill>
                <a:latin typeface="Arial" pitchFamily="34" charset="0"/>
              </a:rPr>
              <a:t>«</a:t>
            </a:r>
            <a:r>
              <a:rPr lang="ru-RU" sz="2900" b="1" i="1" dirty="0" smtClean="0">
                <a:solidFill>
                  <a:schemeClr val="bg1"/>
                </a:solidFill>
                <a:latin typeface="Arial" pitchFamily="34" charset="0"/>
              </a:rPr>
              <a:t>Право на осуществление медицинской деятельности в Российской Федерации имеют лица, получившие медицинское или иное образование в Российской Федерации в соответствии с федеральными государственными образовательными стандартами и имеющие </a:t>
            </a:r>
            <a:r>
              <a:rPr lang="ru-RU" sz="2900" b="1" i="1" dirty="0" smtClean="0">
                <a:solidFill>
                  <a:srgbClr val="CC0000"/>
                </a:solidFill>
                <a:latin typeface="Arial" pitchFamily="34" charset="0"/>
              </a:rPr>
              <a:t>свидетельство</a:t>
            </a:r>
            <a:br>
              <a:rPr lang="ru-RU" sz="2900" b="1" i="1" dirty="0" smtClean="0">
                <a:solidFill>
                  <a:srgbClr val="CC0000"/>
                </a:solidFill>
                <a:latin typeface="Arial" pitchFamily="34" charset="0"/>
              </a:rPr>
            </a:br>
            <a:r>
              <a:rPr lang="ru-RU" sz="2900" b="1" i="1" dirty="0" smtClean="0">
                <a:solidFill>
                  <a:srgbClr val="CC0000"/>
                </a:solidFill>
                <a:latin typeface="Arial" pitchFamily="34" charset="0"/>
              </a:rPr>
              <a:t> об аккредитации специалиста».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 rot="1520429">
            <a:off x="6908800" y="4624388"/>
            <a:ext cx="2209800" cy="2209800"/>
            <a:chOff x="2949" y="1522"/>
            <a:chExt cx="1536" cy="1536"/>
          </a:xfrm>
        </p:grpSpPr>
        <p:pic>
          <p:nvPicPr>
            <p:cNvPr id="87045" name="Picture 13" descr="47131987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49" y="1522"/>
              <a:ext cx="1536" cy="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46" name="Picture 14" descr="Contact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495294">
              <a:off x="3441" y="1562"/>
              <a:ext cx="654" cy="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9600" cy="809625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smtClean="0">
                <a:solidFill>
                  <a:schemeClr val="bg1"/>
                </a:solidFill>
                <a:latin typeface="Arial" pitchFamily="34" charset="0"/>
              </a:rPr>
              <a:t>Аккредитация специалиста </a:t>
            </a:r>
          </a:p>
        </p:txBody>
      </p:sp>
      <p:sp>
        <p:nvSpPr>
          <p:cNvPr id="88067" name="Rectangle 3"/>
          <p:cNvSpPr>
            <a:spLocks noGrp="1"/>
          </p:cNvSpPr>
          <p:nvPr>
            <p:ph idx="1"/>
          </p:nvPr>
        </p:nvSpPr>
        <p:spPr>
          <a:xfrm>
            <a:off x="231775" y="1187450"/>
            <a:ext cx="8455025" cy="4525963"/>
          </a:xfrm>
        </p:spPr>
        <p:txBody>
          <a:bodyPr>
            <a:normAutofit fontScale="92500" lnSpcReduction="10000"/>
          </a:bodyPr>
          <a:lstStyle/>
          <a:p>
            <a:pPr indent="17463"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sz="2400" b="1" i="1" smtClean="0">
                <a:solidFill>
                  <a:srgbClr val="CC0000"/>
                </a:solidFill>
                <a:latin typeface="Arial" pitchFamily="34" charset="0"/>
              </a:rPr>
              <a:t>Аккредитация специалиста</a:t>
            </a:r>
            <a:r>
              <a:rPr lang="ru-RU" sz="2400" b="1" i="1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2400" b="1" i="1" smtClean="0">
                <a:solidFill>
                  <a:schemeClr val="tx2"/>
                </a:solidFill>
                <a:latin typeface="Arial" pitchFamily="34" charset="0"/>
              </a:rPr>
              <a:t>- процедура определения соответствия готовности лица, получившего высшее или среднее медицинское или фармацевтическое образование, к осуществлению медицинской деятельности по определенной медицинской специальности либо фармацевтической деятельности. </a:t>
            </a:r>
          </a:p>
          <a:p>
            <a:pPr indent="17463" algn="just" eaLnBrk="1" hangingPunct="1">
              <a:lnSpc>
                <a:spcPct val="80000"/>
              </a:lnSpc>
              <a:buFont typeface="Arial" pitchFamily="34" charset="0"/>
              <a:buNone/>
            </a:pPr>
            <a:endParaRPr lang="ru-RU" sz="2400" b="1" i="1" smtClean="0">
              <a:solidFill>
                <a:schemeClr val="tx2"/>
              </a:solidFill>
              <a:latin typeface="Arial" pitchFamily="34" charset="0"/>
            </a:endParaRPr>
          </a:p>
          <a:p>
            <a:pPr indent="17463" algn="just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sz="2400" b="1" i="1" smtClean="0">
                <a:solidFill>
                  <a:srgbClr val="CC0000"/>
                </a:solidFill>
                <a:latin typeface="Arial" pitchFamily="34" charset="0"/>
              </a:rPr>
              <a:t>Аккредитация специалиста</a:t>
            </a:r>
            <a:r>
              <a:rPr lang="ru-RU" sz="2400" b="1" i="1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2400" b="1" i="1" smtClean="0">
                <a:solidFill>
                  <a:schemeClr val="tx2"/>
                </a:solidFill>
                <a:latin typeface="Arial" pitchFamily="34" charset="0"/>
              </a:rPr>
              <a:t>осуществляется по окончании им освоения профессиональных образовательных программ медицинского образования и фармацевтического образования не реже одного раза в пять лет в порядке, установленном уполномоченным федеральным органом исполнительной власти.</a:t>
            </a:r>
            <a:br>
              <a:rPr lang="ru-RU" sz="2400" b="1" i="1" smtClean="0">
                <a:solidFill>
                  <a:schemeClr val="tx2"/>
                </a:solidFill>
                <a:latin typeface="Arial" pitchFamily="34" charset="0"/>
              </a:rPr>
            </a:br>
            <a:r>
              <a:rPr lang="ru-RU" sz="2400" b="1" i="1" smtClean="0">
                <a:solidFill>
                  <a:schemeClr val="tx2"/>
                </a:solidFill>
                <a:latin typeface="Arial" pitchFamily="34" charset="0"/>
              </a:rPr>
              <a:t/>
            </a:r>
            <a:br>
              <a:rPr lang="ru-RU" sz="2400" b="1" i="1" smtClean="0">
                <a:solidFill>
                  <a:schemeClr val="tx2"/>
                </a:solidFill>
                <a:latin typeface="Arial" pitchFamily="34" charset="0"/>
              </a:rPr>
            </a:br>
            <a:endParaRPr lang="ru-RU" sz="2400" b="1" i="1" smtClean="0">
              <a:solidFill>
                <a:schemeClr val="tx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рямоугольник 50"/>
          <p:cNvSpPr/>
          <p:nvPr/>
        </p:nvSpPr>
        <p:spPr>
          <a:xfrm>
            <a:off x="1979712" y="0"/>
            <a:ext cx="7164288" cy="404663"/>
          </a:xfrm>
          <a:prstGeom prst="rect">
            <a:avLst/>
          </a:prstGeom>
          <a:noFill/>
          <a:ln>
            <a:noFill/>
          </a:ln>
        </p:spPr>
        <p:txBody>
          <a:bodyPr lIns="95782" tIns="47891" rIns="95782" bIns="47891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Модернизация дополнительного профессионального образования</a:t>
            </a:r>
          </a:p>
        </p:txBody>
      </p:sp>
      <p:sp>
        <p:nvSpPr>
          <p:cNvPr id="43" name="Выгнутая вниз стрелка 42"/>
          <p:cNvSpPr/>
          <p:nvPr/>
        </p:nvSpPr>
        <p:spPr>
          <a:xfrm rot="5021019">
            <a:off x="3364193" y="5081073"/>
            <a:ext cx="1377365" cy="1266174"/>
          </a:xfrm>
          <a:prstGeom prst="curvedUpArrow">
            <a:avLst>
              <a:gd name="adj1" fmla="val 25000"/>
              <a:gd name="adj2" fmla="val 50000"/>
              <a:gd name="adj3" fmla="val 20870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0" name="Прямая со стрелкой 89"/>
          <p:cNvCxnSpPr>
            <a:cxnSpLocks noChangeShapeType="1"/>
          </p:cNvCxnSpPr>
          <p:nvPr/>
        </p:nvCxnSpPr>
        <p:spPr bwMode="auto">
          <a:xfrm>
            <a:off x="2894707" y="1124744"/>
            <a:ext cx="0" cy="4965328"/>
          </a:xfrm>
          <a:prstGeom prst="straightConnector1">
            <a:avLst/>
          </a:prstGeom>
          <a:noFill/>
          <a:ln w="38100" cmpd="sng">
            <a:solidFill>
              <a:srgbClr val="2980B9"/>
            </a:solidFill>
            <a:prstDash val="dash"/>
            <a:round/>
            <a:headEnd type="none"/>
            <a:tailEnd type="non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</p:cxnSp>
      <p:sp>
        <p:nvSpPr>
          <p:cNvPr id="2" name="Скругленный прямоугольник 1"/>
          <p:cNvSpPr/>
          <p:nvPr/>
        </p:nvSpPr>
        <p:spPr bwMode="auto">
          <a:xfrm>
            <a:off x="179512" y="620688"/>
            <a:ext cx="8713787" cy="432000"/>
          </a:xfrm>
          <a:prstGeom prst="roundRect">
            <a:avLst>
              <a:gd name="adj" fmla="val 18270"/>
            </a:avLst>
          </a:prstGeom>
          <a:solidFill>
            <a:srgbClr val="2980B9">
              <a:alpha val="46000"/>
            </a:srgbClr>
          </a:solidFill>
          <a:ln>
            <a:solidFill>
              <a:srgbClr val="2980B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образование в соответствии с ФГОС-3 по специальностям УКНС 30.00.00 «Здравоохранение и медицинские науки»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 bwMode="auto">
          <a:xfrm>
            <a:off x="4964807" y="5808886"/>
            <a:ext cx="4000500" cy="767928"/>
          </a:xfrm>
          <a:prstGeom prst="roundRect">
            <a:avLst>
              <a:gd name="adj" fmla="val 10252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2980B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ПОЭТАПНЫЙ ПЕРЕХОД К АККРЕДИТАЦИИ СПЕЦИАЛИСТОВ</a:t>
            </a:r>
            <a:endParaRPr lang="bg-BG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 стрелкой 20"/>
          <p:cNvCxnSpPr>
            <a:cxnSpLocks noChangeShapeType="1"/>
          </p:cNvCxnSpPr>
          <p:nvPr/>
        </p:nvCxnSpPr>
        <p:spPr bwMode="auto">
          <a:xfrm>
            <a:off x="6073776" y="1124744"/>
            <a:ext cx="0" cy="4248472"/>
          </a:xfrm>
          <a:prstGeom prst="straightConnector1">
            <a:avLst/>
          </a:prstGeom>
          <a:noFill/>
          <a:ln w="38100" cmpd="sng">
            <a:solidFill>
              <a:srgbClr val="2980B9"/>
            </a:solidFill>
            <a:prstDash val="dash"/>
            <a:round/>
            <a:headEnd type="none"/>
            <a:tailEnd type="none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</p:cxnSp>
      <p:sp>
        <p:nvSpPr>
          <p:cNvPr id="42" name="Скругленный прямоугольник 41"/>
          <p:cNvSpPr/>
          <p:nvPr/>
        </p:nvSpPr>
        <p:spPr bwMode="auto">
          <a:xfrm>
            <a:off x="288323" y="1052736"/>
            <a:ext cx="2500313" cy="785813"/>
          </a:xfrm>
          <a:prstGeom prst="roundRect">
            <a:avLst>
              <a:gd name="adj" fmla="val 10252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Классическая система ПК и ПП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раз в 3-5 лет  + ДПО по необходимости</a:t>
            </a:r>
          </a:p>
        </p:txBody>
      </p:sp>
      <p:sp>
        <p:nvSpPr>
          <p:cNvPr id="44" name="Скругленный прямоугольник 43"/>
          <p:cNvSpPr/>
          <p:nvPr/>
        </p:nvSpPr>
        <p:spPr bwMode="auto">
          <a:xfrm>
            <a:off x="288323" y="2131715"/>
            <a:ext cx="2500313" cy="642937"/>
          </a:xfrm>
          <a:prstGeom prst="roundRect">
            <a:avLst>
              <a:gd name="adj" fmla="val 10252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Сложившаяся система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Определен 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Готовые рабочие программы</a:t>
            </a:r>
          </a:p>
        </p:txBody>
      </p:sp>
      <p:sp>
        <p:nvSpPr>
          <p:cNvPr id="45" name="Скругленный прямоугольник 44"/>
          <p:cNvSpPr/>
          <p:nvPr/>
        </p:nvSpPr>
        <p:spPr bwMode="auto">
          <a:xfrm>
            <a:off x="288323" y="2774652"/>
            <a:ext cx="2500313" cy="1143000"/>
          </a:xfrm>
          <a:prstGeom prst="roundRect">
            <a:avLst>
              <a:gd name="adj" fmla="val 1025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Нединамичная система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заинтересованности  в развитии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Большой временной промежуток между обучениями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Отрыв от рабочего места</a:t>
            </a:r>
          </a:p>
        </p:txBody>
      </p:sp>
      <p:sp>
        <p:nvSpPr>
          <p:cNvPr id="49" name="Скругленный прямоугольник 48"/>
          <p:cNvSpPr/>
          <p:nvPr/>
        </p:nvSpPr>
        <p:spPr bwMode="auto">
          <a:xfrm>
            <a:off x="3275856" y="1124744"/>
            <a:ext cx="2500312" cy="500063"/>
          </a:xfrm>
          <a:prstGeom prst="roundRect">
            <a:avLst>
              <a:gd name="adj" fmla="val 10252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непрерывного медицинского образования (НМО)</a:t>
            </a:r>
          </a:p>
        </p:txBody>
      </p:sp>
      <p:sp>
        <p:nvSpPr>
          <p:cNvPr id="50" name="Скругленный прямоугольник 49"/>
          <p:cNvSpPr/>
          <p:nvPr/>
        </p:nvSpPr>
        <p:spPr bwMode="auto">
          <a:xfrm>
            <a:off x="3275856" y="1682462"/>
            <a:ext cx="2500312" cy="285750"/>
          </a:xfrm>
          <a:prstGeom prst="roundRect">
            <a:avLst>
              <a:gd name="adj" fmla="val 10252"/>
            </a:avLst>
          </a:prstGeom>
          <a:solidFill>
            <a:schemeClr val="bg1"/>
          </a:solidFill>
          <a:ln>
            <a:solidFill>
              <a:srgbClr val="2980B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bg-BG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здравоохранение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2" name="Схема 51"/>
          <p:cNvGraphicFramePr/>
          <p:nvPr>
            <p:extLst>
              <p:ext uri="{D42A27DB-BD31-4B8C-83A1-F6EECF244321}">
                <p14:modId xmlns:p14="http://schemas.microsoft.com/office/powerpoint/2010/main" xmlns="" val="1342531195"/>
              </p:ext>
            </p:extLst>
          </p:nvPr>
        </p:nvGraphicFramePr>
        <p:xfrm>
          <a:off x="2987824" y="2060848"/>
          <a:ext cx="2928958" cy="500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6" name="Скругленный прямоугольник 55"/>
          <p:cNvSpPr/>
          <p:nvPr/>
        </p:nvSpPr>
        <p:spPr bwMode="auto">
          <a:xfrm>
            <a:off x="6215062" y="1106398"/>
            <a:ext cx="2821434" cy="500063"/>
          </a:xfrm>
          <a:prstGeom prst="roundRect">
            <a:avLst>
              <a:gd name="adj" fmla="val 10252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образовательного сертификата</a:t>
            </a:r>
          </a:p>
        </p:txBody>
      </p:sp>
      <p:sp>
        <p:nvSpPr>
          <p:cNvPr id="57" name="Скругленный прямоугольник 56"/>
          <p:cNvSpPr/>
          <p:nvPr/>
        </p:nvSpPr>
        <p:spPr bwMode="auto">
          <a:xfrm>
            <a:off x="288323" y="1845965"/>
            <a:ext cx="2500313" cy="285750"/>
          </a:xfrm>
          <a:prstGeom prst="roundRect">
            <a:avLst>
              <a:gd name="adj" fmla="val 10252"/>
            </a:avLst>
          </a:prstGeom>
          <a:solidFill>
            <a:schemeClr val="bg1"/>
          </a:solidFill>
          <a:ln>
            <a:solidFill>
              <a:srgbClr val="2980B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bg-BG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здравоохранение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 bwMode="auto">
          <a:xfrm>
            <a:off x="6215062" y="1682462"/>
            <a:ext cx="2821434" cy="285750"/>
          </a:xfrm>
          <a:prstGeom prst="roundRect">
            <a:avLst>
              <a:gd name="adj" fmla="val 10252"/>
            </a:avLst>
          </a:prstGeom>
          <a:solidFill>
            <a:schemeClr val="bg1"/>
          </a:solidFill>
          <a:ln>
            <a:solidFill>
              <a:srgbClr val="2980B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bg-BG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здравоохранение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1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2" name="Схема 61"/>
          <p:cNvGraphicFramePr/>
          <p:nvPr>
            <p:extLst>
              <p:ext uri="{D42A27DB-BD31-4B8C-83A1-F6EECF244321}">
                <p14:modId xmlns:p14="http://schemas.microsoft.com/office/powerpoint/2010/main" xmlns="" val="4174839946"/>
              </p:ext>
            </p:extLst>
          </p:nvPr>
        </p:nvGraphicFramePr>
        <p:xfrm>
          <a:off x="6215042" y="2060848"/>
          <a:ext cx="2821454" cy="228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8" name="Скругленный прямоугольник 67"/>
          <p:cNvSpPr/>
          <p:nvPr/>
        </p:nvSpPr>
        <p:spPr bwMode="auto">
          <a:xfrm>
            <a:off x="6215042" y="4346864"/>
            <a:ext cx="2821434" cy="857250"/>
          </a:xfrm>
          <a:prstGeom prst="roundRect">
            <a:avLst>
              <a:gd name="adj" fmla="val 10252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2980B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Динамичная система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Модульный принцип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Конкуренция способствует повышению качества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bg-BG" sz="11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 bwMode="auto">
          <a:xfrm>
            <a:off x="6215042" y="5225777"/>
            <a:ext cx="2821434" cy="294878"/>
          </a:xfrm>
          <a:prstGeom prst="roundRect">
            <a:avLst>
              <a:gd name="adj" fmla="val 1025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2980B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139" tIns="20569" rIns="41139" bIns="2056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bg-BG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bg-BG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bg-BG" sz="1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Периодичность </a:t>
            </a:r>
            <a:r>
              <a:rPr lang="bg-BG" sz="11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bg-BG" sz="11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bg-BG" sz="11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2"/>
          <p:cNvGrpSpPr/>
          <p:nvPr/>
        </p:nvGrpSpPr>
        <p:grpSpPr>
          <a:xfrm>
            <a:off x="0" y="4011910"/>
            <a:ext cx="2980612" cy="2564904"/>
            <a:chOff x="5004048" y="2492896"/>
            <a:chExt cx="3162266" cy="3528392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5076056" y="2492896"/>
              <a:ext cx="3090258" cy="3528392"/>
            </a:xfrm>
            <a:prstGeom prst="roundRect">
              <a:avLst>
                <a:gd name="adj" fmla="val 10442"/>
              </a:avLst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76056" y="2492896"/>
              <a:ext cx="195989" cy="370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1150" i="1" spc="-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04048" y="4771214"/>
              <a:ext cx="195989" cy="370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1150" i="1" spc="-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0" name="Скругленный прямоугольник 29"/>
          <p:cNvSpPr/>
          <p:nvPr/>
        </p:nvSpPr>
        <p:spPr bwMode="auto">
          <a:xfrm>
            <a:off x="3183780" y="2560914"/>
            <a:ext cx="2592388" cy="2243084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347864" y="2774652"/>
            <a:ext cx="2304256" cy="82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ru-RU" sz="1200" b="1" u="sng" dirty="0" smtClean="0">
                <a:latin typeface="Times New Roman" panose="02020603050405020304" pitchFamily="18" charset="0"/>
                <a:cs typeface="Times New Roman" pitchFamily="18" charset="0"/>
              </a:rPr>
              <a:t>СОВРЕМЕННЫЕ ТЕХНОЛОГИИ В ОБРАЗОВАНИИ:</a:t>
            </a:r>
          </a:p>
          <a:p>
            <a:pPr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Симмуляционное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обучение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183780" y="3788386"/>
            <a:ext cx="2575452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ru-RU" sz="1200" b="1" u="sng" dirty="0" smtClean="0">
                <a:latin typeface="Times New Roman" panose="02020603050405020304" pitchFamily="18" charset="0"/>
                <a:cs typeface="Times New Roman" pitchFamily="18" charset="0"/>
              </a:rPr>
              <a:t>Дистанционное обучение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07057" y="3596415"/>
            <a:ext cx="2001047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ru-RU" sz="1200" b="1" u="sng" dirty="0" smtClean="0">
                <a:latin typeface="Times New Roman" panose="02020603050405020304" pitchFamily="18" charset="0"/>
                <a:cs typeface="Times New Roman" pitchFamily="18" charset="0"/>
              </a:rPr>
              <a:t>Стажировка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275856" y="4051398"/>
            <a:ext cx="2286000" cy="5909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ru-RU" sz="1200" b="1" dirty="0" smtClean="0">
                <a:latin typeface="Times New Roman" panose="02020603050405020304" pitchFamily="18" charset="0"/>
                <a:cs typeface="Times New Roman" pitchFamily="18" charset="0"/>
              </a:rPr>
              <a:t>IT-инфраструктура рабочего места медицинских работников 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4077072"/>
            <a:ext cx="266429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Преимущества НМО:</a:t>
            </a:r>
          </a:p>
          <a:p>
            <a:pPr lvl="0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гибкий график 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доступность качественного образования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актуальность и новизна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свобода выбора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уникальность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экономическая эффективность</a:t>
            </a:r>
          </a:p>
          <a:p>
            <a:pPr lvl="0">
              <a:buFontTx/>
              <a:buChar char="-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4"/>
          <p:cNvSpPr>
            <a:spLocks noChangeArrowheads="1"/>
          </p:cNvSpPr>
          <p:nvPr/>
        </p:nvSpPr>
        <p:spPr bwMode="auto">
          <a:xfrm>
            <a:off x="7380312" y="6715125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4" name="Группа 31"/>
          <p:cNvGrpSpPr>
            <a:grpSpLocks/>
          </p:cNvGrpSpPr>
          <p:nvPr/>
        </p:nvGrpSpPr>
        <p:grpSpPr bwMode="auto">
          <a:xfrm>
            <a:off x="0" y="404664"/>
            <a:ext cx="9164638" cy="155575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46" name="Прямоугольник 45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0" name="Номер слайда 69"/>
          <p:cNvSpPr>
            <a:spLocks noGrp="1"/>
          </p:cNvSpPr>
          <p:nvPr>
            <p:ph type="sldNum" sz="quarter" idx="10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pPr>
              <a:defRPr/>
            </a:pPr>
            <a:fld id="{107062BE-3597-4DA4-AB6E-AEA0092EAB7F}" type="slidenum">
              <a:rPr lang="ru-RU" sz="1400" b="1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ru-RU" sz="1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59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4283968" y="0"/>
            <a:ext cx="4392488" cy="47667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edu.rosminzdrav.ru</a:t>
            </a:r>
            <a:endParaRPr lang="ru-RU" dirty="0">
              <a:solidFill>
                <a:schemeClr val="tx2"/>
              </a:solidFill>
            </a:endParaRP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476672"/>
            <a:ext cx="9164638" cy="155575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38" name="Прямоугольник 37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48" name="Изображение 1" descr="Снимок экрана 2015-10-07 в 4.14.06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853"/>
          <a:stretch/>
        </p:blipFill>
        <p:spPr>
          <a:xfrm>
            <a:off x="107504" y="649481"/>
            <a:ext cx="8919228" cy="3874162"/>
          </a:xfrm>
          <a:prstGeom prst="rect">
            <a:avLst/>
          </a:prstGeom>
        </p:spPr>
      </p:pic>
      <p:grpSp>
        <p:nvGrpSpPr>
          <p:cNvPr id="4" name="Группа 48"/>
          <p:cNvGrpSpPr/>
          <p:nvPr/>
        </p:nvGrpSpPr>
        <p:grpSpPr>
          <a:xfrm>
            <a:off x="623843" y="4479083"/>
            <a:ext cx="6861054" cy="2159604"/>
            <a:chOff x="1981313" y="1072228"/>
            <a:chExt cx="5233860" cy="5316240"/>
          </a:xfrm>
        </p:grpSpPr>
        <p:pic>
          <p:nvPicPr>
            <p:cNvPr id="50" name="Изображение 1" descr="conference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79499" y="1072228"/>
              <a:ext cx="901814" cy="1799999"/>
            </a:xfrm>
            <a:prstGeom prst="rect">
              <a:avLst/>
            </a:prstGeom>
          </p:spPr>
        </p:pic>
        <p:pic>
          <p:nvPicPr>
            <p:cNvPr id="51" name="Изображение 4" descr="electronic_module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98875" y="1181921"/>
              <a:ext cx="869421" cy="1799999"/>
            </a:xfrm>
            <a:prstGeom prst="rect">
              <a:avLst/>
            </a:prstGeom>
          </p:spPr>
        </p:pic>
        <p:pic>
          <p:nvPicPr>
            <p:cNvPr id="54" name="Изображение 5" descr="sertifikat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07747" y="4588470"/>
              <a:ext cx="846878" cy="1799998"/>
            </a:xfrm>
            <a:prstGeom prst="rect">
              <a:avLst/>
            </a:prstGeom>
          </p:spPr>
        </p:pic>
        <p:cxnSp>
          <p:nvCxnSpPr>
            <p:cNvPr id="55" name="Прямая соединительная линия 54"/>
            <p:cNvCxnSpPr/>
            <p:nvPr/>
          </p:nvCxnSpPr>
          <p:spPr>
            <a:xfrm>
              <a:off x="4048125" y="1972228"/>
              <a:ext cx="12065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4914881" y="2872226"/>
              <a:ext cx="583994" cy="107445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flipH="1" flipV="1">
              <a:off x="3784643" y="2741511"/>
              <a:ext cx="577089" cy="107445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Прямоугольник 59"/>
            <p:cNvSpPr/>
            <p:nvPr/>
          </p:nvSpPr>
          <p:spPr>
            <a:xfrm>
              <a:off x="5254624" y="3068370"/>
              <a:ext cx="1960549" cy="681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b="1" dirty="0" smtClean="0">
                  <a:solidFill>
                    <a:schemeClr val="tx2"/>
                  </a:solidFill>
                </a:rPr>
                <a:t>ЭЛЕКТРОННЫЕ МОДУЛИ</a:t>
              </a:r>
              <a:endParaRPr lang="ru-RU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981313" y="2727430"/>
              <a:ext cx="1972504" cy="681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b="1" dirty="0" smtClean="0">
                  <a:solidFill>
                    <a:schemeClr val="tx2"/>
                  </a:solidFill>
                </a:rPr>
                <a:t>КОНФЕРЕНЦИИ</a:t>
              </a:r>
              <a:endParaRPr lang="ru-RU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2879499" y="3946682"/>
              <a:ext cx="3661001" cy="681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b="1" dirty="0">
                  <a:solidFill>
                    <a:schemeClr val="tx2"/>
                  </a:solidFill>
                </a:rPr>
                <a:t>ПРОГРАММЫ ВУЗОВ </a:t>
              </a:r>
              <a:r>
                <a:rPr lang="ru-RU" sz="1200" b="1" dirty="0" smtClean="0">
                  <a:solidFill>
                    <a:schemeClr val="tx2"/>
                  </a:solidFill>
                </a:rPr>
                <a:t>И </a:t>
              </a:r>
              <a:r>
                <a:rPr lang="ru-RU" sz="1200" b="1" dirty="0">
                  <a:solidFill>
                    <a:schemeClr val="tx2"/>
                  </a:solidFill>
                </a:rPr>
                <a:t>СТАЖИРОВКИ</a:t>
              </a:r>
            </a:p>
          </p:txBody>
        </p:sp>
      </p:grpSp>
      <p:sp>
        <p:nvSpPr>
          <p:cNvPr id="64" name="Прямоугольник 4"/>
          <p:cNvSpPr>
            <a:spLocks noChangeArrowheads="1"/>
          </p:cNvSpPr>
          <p:nvPr/>
        </p:nvSpPr>
        <p:spPr bwMode="auto">
          <a:xfrm>
            <a:off x="7380312" y="6715125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5" name="Номер слайда 64"/>
          <p:cNvSpPr>
            <a:spLocks noGrp="1"/>
          </p:cNvSpPr>
          <p:nvPr>
            <p:ph type="sldNum" sz="quarter" idx="12"/>
          </p:nvPr>
        </p:nvSpPr>
        <p:spPr>
          <a:xfrm>
            <a:off x="8557592" y="6492875"/>
            <a:ext cx="586408" cy="365125"/>
          </a:xfrm>
        </p:spPr>
        <p:txBody>
          <a:bodyPr/>
          <a:lstStyle/>
          <a:p>
            <a:pPr>
              <a:defRPr/>
            </a:pPr>
            <a:fld id="{9FB529F0-CFB5-4488-81D0-0CCFD6778A02}" type="slidenum">
              <a:rPr lang="ru-RU" sz="1400" b="1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615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3"/>
          <p:cNvSpPr txBox="1">
            <a:spLocks noChangeArrowheads="1"/>
          </p:cNvSpPr>
          <p:nvPr/>
        </p:nvSpPr>
        <p:spPr bwMode="auto">
          <a:xfrm>
            <a:off x="1691680" y="188640"/>
            <a:ext cx="7452320" cy="432792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b="1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Система аккредитации специалиста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1412776"/>
            <a:ext cx="2448272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ПЕРВИЧНАЯ АККРЕДИТАЦИЯ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259632" y="2636912"/>
            <a:ext cx="1728192" cy="648072"/>
          </a:xfrm>
          <a:prstGeom prst="rect">
            <a:avLst/>
          </a:prstGeom>
          <a:gradFill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профессиональной деятельности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99592" y="3933056"/>
            <a:ext cx="158417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Ординатура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987824" y="4221088"/>
            <a:ext cx="3888432" cy="1944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ПЕРВИЧНАЯ СПЕЦИАЛИЗИРОВАННАЯ АККРЕДИТАЦИЯ</a:t>
            </a:r>
          </a:p>
          <a:p>
            <a:pPr algn="ctr"/>
            <a:r>
              <a:rPr lang="ru-RU" sz="1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*аккредитация специалистов, освоивших программу ординатуры</a:t>
            </a:r>
          </a:p>
          <a:p>
            <a:pPr algn="ctr"/>
            <a:r>
              <a:rPr lang="ru-RU" sz="1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*аккредитация специалистов освоивших новую квалификацию (ПП)</a:t>
            </a:r>
          </a:p>
          <a:p>
            <a:pPr algn="ctr"/>
            <a:r>
              <a:rPr lang="ru-RU" sz="1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*аккредитация специалистов, получивших новый навык в рамках своей квалификации (специальности) (ПК)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39552" y="692696"/>
            <a:ext cx="230425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Выпускник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876256" y="2636912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ПЕРИОДИЧЕСКАЯ АККРЕДИТАЦИЯ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7415808" y="5373216"/>
            <a:ext cx="1728192" cy="10801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профессиональной деятельности 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923928" y="2636912"/>
            <a:ext cx="1944216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Непрерывное медицинское образование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6" name="Равно 115"/>
          <p:cNvSpPr/>
          <p:nvPr/>
        </p:nvSpPr>
        <p:spPr>
          <a:xfrm>
            <a:off x="6228184" y="2780928"/>
            <a:ext cx="360040" cy="432048"/>
          </a:xfrm>
          <a:prstGeom prst="mathEqual">
            <a:avLst>
              <a:gd name="adj1" fmla="val 9543"/>
              <a:gd name="adj2" fmla="val 1974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117" name="Плюс 116"/>
          <p:cNvSpPr/>
          <p:nvPr/>
        </p:nvSpPr>
        <p:spPr>
          <a:xfrm>
            <a:off x="3275856" y="2780928"/>
            <a:ext cx="360040" cy="332656"/>
          </a:xfrm>
          <a:prstGeom prst="mathPlus">
            <a:avLst>
              <a:gd name="adj1" fmla="val 1287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TextBox 135"/>
          <p:cNvSpPr txBox="1"/>
          <p:nvPr/>
        </p:nvSpPr>
        <p:spPr>
          <a:xfrm>
            <a:off x="3275856" y="1340768"/>
            <a:ext cx="55653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Аккредитация специалиста:</a:t>
            </a:r>
          </a:p>
          <a:p>
            <a:pPr marL="342900" indent="-342900">
              <a:buAutoNum type="romanU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Первичная аккредитация</a:t>
            </a:r>
          </a:p>
          <a:p>
            <a:pPr marL="342900" indent="-342900">
              <a:buAutoNum type="romanU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Первичная специализированная аккредитация</a:t>
            </a:r>
          </a:p>
          <a:p>
            <a:pPr marL="342900" indent="-342900">
              <a:buAutoNum type="romanU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Периодическая аккредитация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9" name="Овал 148"/>
          <p:cNvSpPr/>
          <p:nvPr/>
        </p:nvSpPr>
        <p:spPr>
          <a:xfrm>
            <a:off x="0" y="4725144"/>
            <a:ext cx="2448272" cy="93610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Новая квалификация (специальность) (ПП)</a:t>
            </a:r>
          </a:p>
        </p:txBody>
      </p:sp>
      <p:sp>
        <p:nvSpPr>
          <p:cNvPr id="32" name="Овал 31"/>
          <p:cNvSpPr/>
          <p:nvPr/>
        </p:nvSpPr>
        <p:spPr>
          <a:xfrm>
            <a:off x="107504" y="5805264"/>
            <a:ext cx="2232248" cy="86409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Новый навык (ПК)</a:t>
            </a:r>
          </a:p>
        </p:txBody>
      </p:sp>
      <p:cxnSp>
        <p:nvCxnSpPr>
          <p:cNvPr id="36" name="Прямая со стрелкой 35"/>
          <p:cNvCxnSpPr>
            <a:stCxn id="51" idx="2"/>
            <a:endCxn id="13" idx="0"/>
          </p:cNvCxnSpPr>
          <p:nvPr/>
        </p:nvCxnSpPr>
        <p:spPr>
          <a:xfrm>
            <a:off x="1691680" y="105273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13" idx="2"/>
            <a:endCxn id="15" idx="0"/>
          </p:cNvCxnSpPr>
          <p:nvPr/>
        </p:nvCxnSpPr>
        <p:spPr>
          <a:xfrm>
            <a:off x="1691680" y="2132856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5" idx="2"/>
            <a:endCxn id="17" idx="0"/>
          </p:cNvCxnSpPr>
          <p:nvPr/>
        </p:nvCxnSpPr>
        <p:spPr>
          <a:xfrm flipH="1">
            <a:off x="1691680" y="3284984"/>
            <a:ext cx="432048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149" idx="6"/>
            <a:endCxn id="26" idx="1"/>
          </p:cNvCxnSpPr>
          <p:nvPr/>
        </p:nvCxnSpPr>
        <p:spPr>
          <a:xfrm>
            <a:off x="2448272" y="5193196"/>
            <a:ext cx="5395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32" idx="6"/>
            <a:endCxn id="26" idx="1"/>
          </p:cNvCxnSpPr>
          <p:nvPr/>
        </p:nvCxnSpPr>
        <p:spPr>
          <a:xfrm flipV="1">
            <a:off x="2339752" y="5193196"/>
            <a:ext cx="648072" cy="10441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6876256" y="58772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17" idx="3"/>
            <a:endCxn id="26" idx="1"/>
          </p:cNvCxnSpPr>
          <p:nvPr/>
        </p:nvCxnSpPr>
        <p:spPr>
          <a:xfrm>
            <a:off x="2483768" y="4221088"/>
            <a:ext cx="504056" cy="9721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7" name="Плюс 66"/>
          <p:cNvSpPr/>
          <p:nvPr/>
        </p:nvSpPr>
        <p:spPr>
          <a:xfrm>
            <a:off x="8100392" y="4941168"/>
            <a:ext cx="360040" cy="332656"/>
          </a:xfrm>
          <a:prstGeom prst="mathPlus">
            <a:avLst>
              <a:gd name="adj1" fmla="val 12871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Равно 68"/>
          <p:cNvSpPr/>
          <p:nvPr/>
        </p:nvSpPr>
        <p:spPr>
          <a:xfrm rot="16200000">
            <a:off x="8064388" y="3537012"/>
            <a:ext cx="360040" cy="432048"/>
          </a:xfrm>
          <a:prstGeom prst="mathEqual">
            <a:avLst>
              <a:gd name="adj1" fmla="val 9543"/>
              <a:gd name="adj2" fmla="val 1974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971600" y="2132856"/>
            <a:ext cx="0" cy="18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7199784" y="4077072"/>
            <a:ext cx="1944216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Непрерывное медицинское образование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" name="Группа 26"/>
          <p:cNvGrpSpPr>
            <a:grpSpLocks/>
          </p:cNvGrpSpPr>
          <p:nvPr/>
        </p:nvGrpSpPr>
        <p:grpSpPr bwMode="auto">
          <a:xfrm>
            <a:off x="0" y="548680"/>
            <a:ext cx="9164638" cy="155575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30" name="Прямоугольник 29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0" name="Прямоугольник 4"/>
          <p:cNvSpPr>
            <a:spLocks noChangeArrowheads="1"/>
          </p:cNvSpPr>
          <p:nvPr/>
        </p:nvSpPr>
        <p:spPr bwMode="auto">
          <a:xfrm>
            <a:off x="7380312" y="6715125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2" name="Номер слайда 4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9FB529F0-CFB5-4488-81D0-0CCFD6778A02}" type="slidenum">
              <a:rPr lang="ru-RU" sz="1400" b="1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15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Скругленный прямоугольник 39"/>
          <p:cNvSpPr/>
          <p:nvPr/>
        </p:nvSpPr>
        <p:spPr>
          <a:xfrm>
            <a:off x="0" y="2564904"/>
            <a:ext cx="9144000" cy="648072"/>
          </a:xfrm>
          <a:prstGeom prst="roundRect">
            <a:avLst>
              <a:gd name="adj" fmla="val 35835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20000"/>
                  <a:lumOff val="80000"/>
                  <a:alpha val="34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0" y="1628800"/>
            <a:ext cx="9144000" cy="864096"/>
          </a:xfrm>
          <a:prstGeom prst="roundRect">
            <a:avLst>
              <a:gd name="adj" fmla="val 35835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6000">
                <a:schemeClr val="accent1">
                  <a:tint val="44500"/>
                  <a:satMod val="160000"/>
                  <a:alpha val="1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0" y="4221088"/>
            <a:ext cx="9144000" cy="792088"/>
          </a:xfrm>
          <a:prstGeom prst="roundRect">
            <a:avLst>
              <a:gd name="adj" fmla="val 39029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20000"/>
                  <a:lumOff val="80000"/>
                  <a:alpha val="34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0" y="3212976"/>
            <a:ext cx="9144000" cy="936104"/>
          </a:xfrm>
          <a:prstGeom prst="roundRect">
            <a:avLst>
              <a:gd name="adj" fmla="val 35835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6000">
                <a:schemeClr val="accent1">
                  <a:tint val="44500"/>
                  <a:satMod val="160000"/>
                  <a:alpha val="1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0" y="620688"/>
            <a:ext cx="9144000" cy="720080"/>
          </a:xfrm>
          <a:prstGeom prst="roundRect">
            <a:avLst>
              <a:gd name="adj" fmla="val 39029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20000"/>
                  <a:lumOff val="80000"/>
                  <a:alpha val="34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395288" y="115889"/>
            <a:ext cx="8374062" cy="432792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b="1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ru-RU" dirty="0" smtClean="0"/>
              <a:t>ОЦЕНОЧНЫЕ СРЕДСТВА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536" y="1772816"/>
            <a:ext cx="178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Тестирование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23728" y="1556792"/>
            <a:ext cx="7020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позволяет посредством автоматизированной системы (случайным образом) сформировать индивидуальный перечень вопросов из Единой федеральной базы; анализ верности ответов тоже автоматизирован, что исключает возможность влияния на результат тестирования    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91272" y="263691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автоматизированная система контроля или заслушивание решения экзаменационной комиссией с возможностью его обсуждения 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836712"/>
            <a:ext cx="2297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портфолио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(собеседование)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552" y="4437112"/>
            <a:ext cx="137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Симулятор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2708920"/>
            <a:ext cx="2366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Клиническая задача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27784" y="4365104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проверка практических навыков на симуляторе, оценка действий экзаменуемого в автоматическом режиме или экзаменационной комиссией 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67744" y="764704"/>
            <a:ext cx="6876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позволяет членам экзаменационной комиссии оценить портфолио аккредитуемого,  содержащее информацию об образовании и профессиональном опыте/достижениях, а при необходимости провести собеседование. 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4" y="3501008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ОСКЭ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555776" y="3212976"/>
            <a:ext cx="64442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объективный структурированный клинический экзамен (ОСКЭ) позволяет обученным экзаменаторам оценить знания аккредитуемого по стандартизованным шкалам оценки, исходя из принципов объективности и стандартизации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0" y="5085184"/>
            <a:ext cx="9144000" cy="177281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71000">
                <a:schemeClr val="bg1"/>
              </a:gs>
              <a:gs pos="100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«ТРИУМВИРАТ» АККРЕДИТАЦИОННОЙ КОМИССИИ</a:t>
            </a:r>
          </a:p>
          <a:p>
            <a:pPr algn="ctr"/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профессионального портфолио, Оценка решения клинической задачи, ОСКЭ, Оценка действий на симуляторе - </a:t>
            </a:r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проводятся экзаменационной комиссией, в состав которой входят: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представитель некоммерческого профессионального сообщества</a:t>
            </a:r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представитель работодателя, представитель образовательной организации.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395288" y="115889"/>
            <a:ext cx="8374062" cy="432792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b="1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ru-RU" dirty="0" smtClean="0"/>
              <a:t>ОЦЕНКА ЗНАНИЙ/НАВЫКОВ АККРЕДИТУЕМОГО СПЕЦИАЛИСТА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836712"/>
            <a:ext cx="2520280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ПЕРВИЧНАЯ АККРЕДИТАЦИЯ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204864"/>
            <a:ext cx="40324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i="1" u="sng" dirty="0" smtClean="0">
                <a:solidFill>
                  <a:schemeClr val="accent1">
                    <a:lumMod val="75000"/>
                  </a:schemeClr>
                </a:solidFill>
              </a:rPr>
              <a:t>оценка знаний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4">
              <a:buFont typeface="Arial" pitchFamily="34" charset="0"/>
              <a:buChar char="•"/>
            </a:pP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 собеседование</a:t>
            </a:r>
          </a:p>
          <a:p>
            <a:pPr lvl="4">
              <a:buFont typeface="Arial" pitchFamily="34" charset="0"/>
              <a:buChar char="•"/>
            </a:pP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 тестирование</a:t>
            </a:r>
            <a:endParaRPr lang="ru-RU" sz="1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4">
              <a:buFont typeface="Arial" pitchFamily="34" charset="0"/>
              <a:buChar char="•"/>
            </a:pP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 клиническая задача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836712"/>
            <a:ext cx="2520280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ПЕРВИЧНАЯ СПЕЦИАЛИЗИРОВАННАЯ АККРЕДИТАЦИЯ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3789040"/>
            <a:ext cx="3312368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ПОВТОРНАЯ АККРЕДИТАЦИЯ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5616" y="5085184"/>
            <a:ext cx="748883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i="1" u="sng" dirty="0" smtClean="0">
                <a:solidFill>
                  <a:schemeClr val="accent1">
                    <a:lumMod val="75000"/>
                  </a:schemeClr>
                </a:solidFill>
              </a:rPr>
              <a:t>оценка образовательного портфолио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(образование, полученное в процессе пятилетнего «непрерывного» повышения квалификации – НМО)</a:t>
            </a:r>
            <a:endParaRPr lang="ru-RU" sz="1600" b="1" i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600" b="1" i="1" u="sng" dirty="0" smtClean="0">
                <a:solidFill>
                  <a:schemeClr val="accent1">
                    <a:lumMod val="75000"/>
                  </a:schemeClr>
                </a:solidFill>
              </a:rPr>
              <a:t>оценка профессионального портфолио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u="sng" dirty="0" smtClean="0">
                <a:solidFill>
                  <a:schemeClr val="accent1">
                    <a:lumMod val="75000"/>
                  </a:schemeClr>
                </a:solidFill>
              </a:rPr>
              <a:t>Тестирование</a:t>
            </a:r>
          </a:p>
          <a:p>
            <a:pPr>
              <a:buFont typeface="Wingdings" pitchFamily="2" charset="2"/>
              <a:buChar char="Ø"/>
            </a:pPr>
            <a:r>
              <a:rPr lang="ru-RU" sz="1600" b="1" i="1" u="sng" dirty="0" smtClean="0">
                <a:solidFill>
                  <a:schemeClr val="accent1">
                    <a:lumMod val="75000"/>
                  </a:schemeClr>
                </a:solidFill>
              </a:rPr>
              <a:t>Клинические задачи</a:t>
            </a:r>
          </a:p>
        </p:txBody>
      </p:sp>
      <p:sp>
        <p:nvSpPr>
          <p:cNvPr id="13" name="Правая фигурная скобка 12"/>
          <p:cNvSpPr/>
          <p:nvPr/>
        </p:nvSpPr>
        <p:spPr>
          <a:xfrm rot="5400000">
            <a:off x="4391980" y="-1359532"/>
            <a:ext cx="360040" cy="6480720"/>
          </a:xfrm>
          <a:prstGeom prst="rightBrace">
            <a:avLst>
              <a:gd name="adj1" fmla="val 56252"/>
              <a:gd name="adj2" fmla="val 50399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4391980" y="2960948"/>
            <a:ext cx="360040" cy="3744416"/>
          </a:xfrm>
          <a:prstGeom prst="rightBrace">
            <a:avLst>
              <a:gd name="adj1" fmla="val 56252"/>
              <a:gd name="adj2" fmla="val 50399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716016" y="2204864"/>
            <a:ext cx="366997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i="1" u="sng" dirty="0" smtClean="0">
                <a:solidFill>
                  <a:schemeClr val="accent1">
                    <a:lumMod val="75000"/>
                  </a:schemeClr>
                </a:solidFill>
              </a:rPr>
              <a:t>оценка практических навыков </a:t>
            </a:r>
          </a:p>
          <a:p>
            <a:pPr lvl="4">
              <a:buFont typeface="Arial" pitchFamily="34" charset="0"/>
              <a:buChar char="•"/>
            </a:pP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 симулятор </a:t>
            </a:r>
          </a:p>
          <a:p>
            <a:pPr lvl="4">
              <a:buFont typeface="Arial" pitchFamily="34" charset="0"/>
              <a:buChar char="•"/>
            </a:pP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 ОСКЭ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4"/>
          <p:cNvSpPr>
            <a:spLocks noChangeArrowheads="1"/>
          </p:cNvSpPr>
          <p:nvPr/>
        </p:nvSpPr>
        <p:spPr bwMode="auto">
          <a:xfrm>
            <a:off x="539552" y="0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95936" y="2780928"/>
            <a:ext cx="266429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ФРМР</a:t>
            </a:r>
          </a:p>
          <a:p>
            <a:pPr algn="ctr"/>
            <a:r>
              <a:rPr lang="ru-RU" sz="1400" i="1" dirty="0" smtClean="0"/>
              <a:t>проверка о наличии в базе данных записи о пользователе</a:t>
            </a:r>
            <a:endParaRPr lang="ru-RU" sz="1400" i="1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187624" y="0"/>
            <a:ext cx="7725990" cy="504057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b="1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Механизм интеграции сертифицированных специалистов</a:t>
            </a: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 в систему аккредитации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052736"/>
            <a:ext cx="1872208" cy="864096"/>
          </a:xfrm>
          <a:prstGeom prst="roundRect">
            <a:avLst/>
          </a:prstGeom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Окончание срока действия сертификата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stCxn id="5" idx="3"/>
          </p:cNvCxnSpPr>
          <p:nvPr/>
        </p:nvCxnSpPr>
        <p:spPr>
          <a:xfrm>
            <a:off x="2123728" y="1484784"/>
            <a:ext cx="35283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5736" y="764704"/>
            <a:ext cx="331236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процедура сертификации в соответствии с Приказом Минздрава России №982н и вступление в систему непрерывного медицинского образования</a:t>
            </a:r>
            <a:endParaRPr lang="ru-RU" sz="15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24128" y="1052736"/>
            <a:ext cx="936104" cy="86409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НМО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24128" y="2276872"/>
            <a:ext cx="3240360" cy="7200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сайт Минздрава России</a:t>
            </a:r>
          </a:p>
          <a:p>
            <a:pPr algn="ctr"/>
            <a:r>
              <a:rPr lang="ru-RU" sz="1400" i="1" dirty="0" smtClean="0"/>
              <a:t>пользователь входит в личный кабинет по </a:t>
            </a:r>
            <a:r>
              <a:rPr lang="ru-RU" sz="1400" i="1" dirty="0" err="1" smtClean="0"/>
              <a:t>СНИЛСу</a:t>
            </a:r>
            <a:endParaRPr lang="ru-RU" sz="1400" i="1" dirty="0"/>
          </a:p>
        </p:txBody>
      </p:sp>
      <p:sp>
        <p:nvSpPr>
          <p:cNvPr id="14" name="Стрелка углом 13"/>
          <p:cNvSpPr/>
          <p:nvPr/>
        </p:nvSpPr>
        <p:spPr>
          <a:xfrm rot="5400000">
            <a:off x="6912260" y="1232756"/>
            <a:ext cx="792088" cy="1152128"/>
          </a:xfrm>
          <a:prstGeom prst="bentArrow">
            <a:avLst>
              <a:gd name="adj1" fmla="val 8165"/>
              <a:gd name="adj2" fmla="val 8165"/>
              <a:gd name="adj3" fmla="val 15380"/>
              <a:gd name="adj4" fmla="val 4375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52120" y="3573016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запись не найдена</a:t>
            </a:r>
          </a:p>
          <a:p>
            <a:pPr algn="ctr"/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личный кабинет недоступен</a:t>
            </a:r>
          </a:p>
          <a:p>
            <a:pPr algn="ctr"/>
            <a:endParaRPr lang="ru-RU" sz="1200" i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специалисту необходимо обратиться к работодателю для внесения сведений в федеральный регистр медицинских работников</a:t>
            </a:r>
            <a:endParaRPr lang="ru-RU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1720" y="3573016"/>
            <a:ext cx="26271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запись найдена</a:t>
            </a:r>
          </a:p>
          <a:p>
            <a:r>
              <a:rPr lang="ru-RU" sz="1200" i="1" dirty="0" smtClean="0">
                <a:solidFill>
                  <a:schemeClr val="accent3">
                    <a:lumMod val="75000"/>
                  </a:schemeClr>
                </a:solidFill>
              </a:rPr>
              <a:t>доступен вход в личный кабинет</a:t>
            </a:r>
            <a:endParaRPr lang="ru-RU" sz="12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012160" y="5085184"/>
            <a:ext cx="2736304" cy="144016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работодатель вносит сведения в ФРМР, после чего доступен вход в личный кабинет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763688" y="4437112"/>
            <a:ext cx="3312368" cy="2160240"/>
          </a:xfrm>
          <a:prstGeom prst="roundRect">
            <a:avLst>
              <a:gd name="adj" fmla="val 589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835696" y="5445224"/>
            <a:ext cx="3168352" cy="57606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Индивидуальный план обучения</a:t>
            </a:r>
            <a:endParaRPr lang="ru-RU" sz="1400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835696" y="6165304"/>
            <a:ext cx="3168352" cy="35469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Отчет для аккредитации (портфолио) </a:t>
            </a:r>
            <a:endParaRPr lang="ru-RU" sz="1400" dirty="0"/>
          </a:p>
        </p:txBody>
      </p:sp>
      <p:sp>
        <p:nvSpPr>
          <p:cNvPr id="38" name="Прямоугольник с двумя скругленными соседними углами 37"/>
          <p:cNvSpPr/>
          <p:nvPr/>
        </p:nvSpPr>
        <p:spPr>
          <a:xfrm>
            <a:off x="1763688" y="4149080"/>
            <a:ext cx="3312368" cy="432048"/>
          </a:xfrm>
          <a:prstGeom prst="round2Same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Личный кабинет</a:t>
            </a:r>
            <a:endParaRPr lang="ru-RU" dirty="0"/>
          </a:p>
        </p:txBody>
      </p:sp>
      <p:cxnSp>
        <p:nvCxnSpPr>
          <p:cNvPr id="39" name="Прямая со стрелкой 38"/>
          <p:cNvCxnSpPr>
            <a:stCxn id="36" idx="2"/>
            <a:endCxn id="37" idx="0"/>
          </p:cNvCxnSpPr>
          <p:nvPr/>
        </p:nvCxnSpPr>
        <p:spPr>
          <a:xfrm>
            <a:off x="3419872" y="6021288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1" name="Скругленный прямоугольник 50"/>
          <p:cNvSpPr/>
          <p:nvPr/>
        </p:nvSpPr>
        <p:spPr>
          <a:xfrm>
            <a:off x="1835696" y="4653136"/>
            <a:ext cx="3168352" cy="64807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Самостоятельный выбор образовательной траектории </a:t>
            </a:r>
          </a:p>
          <a:p>
            <a:pPr algn="ctr"/>
            <a:r>
              <a:rPr lang="ru-RU" sz="1400" dirty="0" smtClean="0"/>
              <a:t>(ВУЗы из реестра Минздрава России)</a:t>
            </a:r>
            <a:endParaRPr lang="ru-RU" sz="1400" dirty="0"/>
          </a:p>
        </p:txBody>
      </p:sp>
      <p:cxnSp>
        <p:nvCxnSpPr>
          <p:cNvPr id="53" name="Прямая со стрелкой 52"/>
          <p:cNvCxnSpPr>
            <a:stCxn id="51" idx="2"/>
          </p:cNvCxnSpPr>
          <p:nvPr/>
        </p:nvCxnSpPr>
        <p:spPr>
          <a:xfrm>
            <a:off x="3419872" y="5301208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2" name="Соединительная линия уступом 71"/>
          <p:cNvCxnSpPr>
            <a:stCxn id="26" idx="1"/>
            <a:endCxn id="22" idx="3"/>
          </p:cNvCxnSpPr>
          <p:nvPr/>
        </p:nvCxnSpPr>
        <p:spPr>
          <a:xfrm rot="10800000">
            <a:off x="4678914" y="3850016"/>
            <a:ext cx="1333246" cy="1955249"/>
          </a:xfrm>
          <a:prstGeom prst="bentConnector3">
            <a:avLst>
              <a:gd name="adj1" fmla="val 36426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flipV="1">
            <a:off x="1187624" y="3284984"/>
            <a:ext cx="0" cy="3456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1187624" y="6741368"/>
            <a:ext cx="2232248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>
            <a:endCxn id="37" idx="2"/>
          </p:cNvCxnSpPr>
          <p:nvPr/>
        </p:nvCxnSpPr>
        <p:spPr>
          <a:xfrm flipV="1">
            <a:off x="3419872" y="6520002"/>
            <a:ext cx="0" cy="22136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1" name="Скругленный прямоугольник 100"/>
          <p:cNvSpPr/>
          <p:nvPr/>
        </p:nvSpPr>
        <p:spPr>
          <a:xfrm>
            <a:off x="251520" y="2420888"/>
            <a:ext cx="1872208" cy="86409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АККРЕДИТАЦИЯ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cxnSp>
        <p:nvCxnSpPr>
          <p:cNvPr id="110" name="Прямая соединительная линия 109"/>
          <p:cNvCxnSpPr/>
          <p:nvPr/>
        </p:nvCxnSpPr>
        <p:spPr>
          <a:xfrm flipV="1">
            <a:off x="2123728" y="2708920"/>
            <a:ext cx="576064" cy="21602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 flipV="1">
            <a:off x="3059832" y="2348880"/>
            <a:ext cx="576064" cy="21602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flipV="1">
            <a:off x="4067944" y="1988840"/>
            <a:ext cx="576064" cy="21602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/>
          <p:nvPr/>
        </p:nvCxnSpPr>
        <p:spPr>
          <a:xfrm flipV="1">
            <a:off x="5076056" y="1628800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0" name="Прямоугольник 4"/>
          <p:cNvSpPr>
            <a:spLocks noChangeArrowheads="1"/>
          </p:cNvSpPr>
          <p:nvPr/>
        </p:nvSpPr>
        <p:spPr bwMode="auto">
          <a:xfrm>
            <a:off x="7380312" y="6715125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0" y="548680"/>
            <a:ext cx="9164638" cy="155575"/>
            <a:chOff x="-22358" y="784226"/>
            <a:chExt cx="9928358" cy="155575"/>
          </a:xfrm>
          <a:solidFill>
            <a:schemeClr val="tx2">
              <a:lumMod val="75000"/>
            </a:schemeClr>
          </a:solidFill>
        </p:grpSpPr>
        <p:sp>
          <p:nvSpPr>
            <p:cNvPr id="33" name="Прямоугольник 32"/>
            <p:cNvSpPr/>
            <p:nvPr/>
          </p:nvSpPr>
          <p:spPr>
            <a:xfrm>
              <a:off x="-22358" y="784226"/>
              <a:ext cx="992835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21854" y="784226"/>
              <a:ext cx="362876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89637" y="784226"/>
              <a:ext cx="180578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870214" y="784226"/>
              <a:ext cx="650081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15994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764506" y="784226"/>
              <a:ext cx="180579" cy="1555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9" name="Picture 2" descr="C:\Users\KiselevaNB\Videos\Герб Минздрв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6064" cy="57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Номер слайда 43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pPr>
              <a:defRPr/>
            </a:pPr>
            <a:fld id="{9FB529F0-CFB5-4488-81D0-0CCFD6778A02}" type="slidenum">
              <a:rPr lang="ru-RU" sz="1400" b="1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24867</TotalTime>
  <Words>1041</Words>
  <Application>Microsoft Office PowerPoint</Application>
  <PresentationFormat>Экран (4:3)</PresentationFormat>
  <Paragraphs>214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В соответствии Федеральным законом от 21 ноября 2011 г. № 323-ФЗ «Об основах охраны здоровья граждан в Российской Федерации» (ст. 69): </vt:lpstr>
      <vt:lpstr>Аккредитация специалиста </vt:lpstr>
      <vt:lpstr>Слайд 4</vt:lpstr>
      <vt:lpstr>edu.rosminzdrav.ru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развития медицинскойнауки</dc:title>
  <dc:creator>Apple</dc:creator>
  <cp:lastModifiedBy>KupeevaIA</cp:lastModifiedBy>
  <cp:revision>1472</cp:revision>
  <cp:lastPrinted>2013-05-14T13:12:48Z</cp:lastPrinted>
  <dcterms:created xsi:type="dcterms:W3CDTF">2012-08-30T01:27:20Z</dcterms:created>
  <dcterms:modified xsi:type="dcterms:W3CDTF">2016-02-16T18:12:23Z</dcterms:modified>
</cp:coreProperties>
</file>